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338" r:id="rId5"/>
    <p:sldId id="1341" r:id="rId6"/>
    <p:sldId id="1340" r:id="rId7"/>
    <p:sldId id="1342" r:id="rId8"/>
    <p:sldId id="1327" r:id="rId9"/>
    <p:sldId id="131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EDB"/>
    <a:srgbClr val="0A8096"/>
    <a:srgbClr val="FF9A1E"/>
    <a:srgbClr val="FFFFFF"/>
    <a:srgbClr val="0070C0"/>
    <a:srgbClr val="005BAA"/>
    <a:srgbClr val="FFE8CB"/>
    <a:srgbClr val="80B6B5"/>
    <a:srgbClr val="FAA61A"/>
    <a:srgbClr val="01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7DD35-03A5-78BE-A4BF-382BA6EADEBE}" v="46" dt="2023-05-10T15:08:39.911"/>
    <p1510:client id="{C15E9B75-CA9D-9F7E-6296-88DB9D9ABBF0}" v="14" dt="2023-05-10T06:42:38.632"/>
    <p1510:client id="{CED22793-BAF6-4D63-8386-F6C39E855B9F}" v="210" dt="2023-05-10T09:57:40.768"/>
    <p1510:client id="{FECF0751-8C96-8652-976A-F37BC2A4C8C0}" v="5" dt="2023-05-10T14:45:38.092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3197"/>
  </p:normalViewPr>
  <p:slideViewPr>
    <p:cSldViewPr snapToGrid="0" snapToObjects="1" showGuides="1">
      <p:cViewPr varScale="1">
        <p:scale>
          <a:sx n="100" d="100"/>
          <a:sy n="100" d="100"/>
        </p:scale>
        <p:origin x="114" y="312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23/05/2023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4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5" y="1851187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31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31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7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3" y="4864607"/>
            <a:ext cx="115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5" y="2666794"/>
            <a:ext cx="405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6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4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Click to edit Master text styles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sz="1800" dirty="0"/>
              <a:t>Third level</a:t>
            </a:r>
          </a:p>
          <a:p>
            <a:pPr lvl="3"/>
            <a:r>
              <a:rPr lang="en-US" sz="1800" dirty="0"/>
              <a:t>Fourth level</a:t>
            </a:r>
          </a:p>
          <a:p>
            <a:pPr lvl="4"/>
            <a:r>
              <a:rPr lang="en-US" sz="18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1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1" y="1928963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3" y="3343941"/>
            <a:ext cx="3986667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6"/>
          <a:ext cx="4791659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7" y="2827585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4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3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3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6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4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9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1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3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4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1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31156137-1B41-90EA-FF79-88D163616A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62" y="771697"/>
            <a:ext cx="9699562" cy="6407127"/>
          </a:xfrm>
          <a:prstGeom prst="rect">
            <a:avLst/>
          </a:prstGeom>
        </p:spPr>
      </p:pic>
      <p:sp>
        <p:nvSpPr>
          <p:cNvPr id="2" name="Shape 79">
            <a:extLst>
              <a:ext uri="{FF2B5EF4-FFF2-40B4-BE49-F238E27FC236}">
                <a16:creationId xmlns:a16="http://schemas.microsoft.com/office/drawing/2014/main" id="{FF1C280A-99C9-ED35-B53F-8EB1711BD88C}"/>
              </a:ext>
            </a:extLst>
          </p:cNvPr>
          <p:cNvSpPr/>
          <p:nvPr/>
        </p:nvSpPr>
        <p:spPr>
          <a:xfrm>
            <a:off x="937397" y="389814"/>
            <a:ext cx="10317204" cy="153888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6000"/>
              </a:lnSpc>
              <a:defRPr sz="1800"/>
            </a:pPr>
            <a:r>
              <a:rPr lang="de-DE" sz="54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 4.2(9) – Improving Climate Observations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8673974A-4746-3C4E-95D9-D8671B53F5B1}"/>
              </a:ext>
            </a:extLst>
          </p:cNvPr>
          <p:cNvSpPr/>
          <p:nvPr/>
        </p:nvSpPr>
        <p:spPr>
          <a:xfrm>
            <a:off x="-1" y="2279911"/>
            <a:ext cx="12191999" cy="160043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CH" sz="2600" dirty="0">
                <a:cs typeface="Calibri" panose="020F0502020204030204" pitchFamily="34" charset="0"/>
              </a:rPr>
              <a:t>The 19th World Meteorological Congress</a:t>
            </a:r>
            <a:endParaRPr lang="de-DE" sz="2600" dirty="0">
              <a:cs typeface="Calibri" panose="020F0502020204030204" pitchFamily="34" charset="0"/>
            </a:endParaRPr>
          </a:p>
          <a:p>
            <a:pPr algn="ctr"/>
            <a:r>
              <a:rPr lang="es-ES" sz="2600" dirty="0">
                <a:cs typeface="Calibri"/>
              </a:rPr>
              <a:t>Peter Thorne</a:t>
            </a:r>
            <a:br>
              <a:rPr lang="de-DE" sz="2600" dirty="0">
                <a:cs typeface="Calibri" panose="020F0502020204030204" pitchFamily="34" charset="0"/>
              </a:rPr>
            </a:br>
            <a:r>
              <a:rPr lang="de-DE" sz="2600" dirty="0" err="1">
                <a:cs typeface="Calibri"/>
              </a:rPr>
              <a:t>Acting</a:t>
            </a:r>
            <a:r>
              <a:rPr lang="de-DE" sz="2600" dirty="0">
                <a:cs typeface="Calibri"/>
              </a:rPr>
              <a:t> Chair Steering Committee </a:t>
            </a:r>
            <a:r>
              <a:rPr lang="de-DE" sz="2600" dirty="0" err="1">
                <a:cs typeface="Calibri"/>
              </a:rPr>
              <a:t>of</a:t>
            </a:r>
            <a:r>
              <a:rPr lang="de-DE" sz="2600">
                <a:cs typeface="Calibri"/>
              </a:rPr>
              <a:t> GCOS, </a:t>
            </a:r>
            <a:r>
              <a:rPr lang="de-DE" sz="2600" dirty="0">
                <a:cs typeface="Calibri"/>
              </a:rPr>
              <a:t>AOPC Chair</a:t>
            </a:r>
            <a:br>
              <a:rPr lang="de-DE" sz="2600" dirty="0">
                <a:cs typeface="Calibri" panose="020F0502020204030204" pitchFamily="34" charset="0"/>
              </a:rPr>
            </a:br>
            <a:r>
              <a:rPr lang="en-CH" sz="2600" dirty="0">
                <a:cs typeface="Calibri"/>
              </a:rPr>
              <a:t>24 May 2023</a:t>
            </a:r>
            <a:endParaRPr lang="de-DE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0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643881" y="563410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Producing GCOS Implementation Plan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51998B-196F-4D97-C91D-8231D75B216B}"/>
              </a:ext>
            </a:extLst>
          </p:cNvPr>
          <p:cNvGrpSpPr>
            <a:grpSpLocks noChangeAspect="1"/>
          </p:cNvGrpSpPr>
          <p:nvPr/>
        </p:nvGrpSpPr>
        <p:grpSpPr>
          <a:xfrm>
            <a:off x="78133" y="393491"/>
            <a:ext cx="2004435" cy="1891116"/>
            <a:chOff x="4478311" y="1612717"/>
            <a:chExt cx="4845334" cy="4571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37E27E-49E9-504C-8765-767DE68F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9553">
              <a:off x="5171554" y="2401452"/>
              <a:ext cx="2221183" cy="222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96">
              <a:extLst>
                <a:ext uri="{FF2B5EF4-FFF2-40B4-BE49-F238E27FC236}">
                  <a16:creationId xmlns:a16="http://schemas.microsoft.com/office/drawing/2014/main" id="{4A24470F-8F29-8604-4BF2-9BC530B88FFE}"/>
                </a:ext>
              </a:extLst>
            </p:cNvPr>
            <p:cNvSpPr/>
            <p:nvPr/>
          </p:nvSpPr>
          <p:spPr>
            <a:xfrm rot="18541955">
              <a:off x="4684939" y="1902992"/>
              <a:ext cx="3240000" cy="3240001"/>
            </a:xfrm>
            <a:custGeom>
              <a:avLst/>
              <a:gdLst>
                <a:gd name="connsiteX0" fmla="*/ 2870071 w 3240000"/>
                <a:gd name="connsiteY0" fmla="*/ 589530 h 3240001"/>
                <a:gd name="connsiteX1" fmla="*/ 3240000 w 3240000"/>
                <a:gd name="connsiteY1" fmla="*/ 1620001 h 3240001"/>
                <a:gd name="connsiteX2" fmla="*/ 1620001 w 3240000"/>
                <a:gd name="connsiteY2" fmla="*/ 3240001 h 3240001"/>
                <a:gd name="connsiteX3" fmla="*/ 0 w 3240000"/>
                <a:gd name="connsiteY3" fmla="*/ 1620000 h 3240001"/>
                <a:gd name="connsiteX4" fmla="*/ 1620001 w 3240000"/>
                <a:gd name="connsiteY4" fmla="*/ 0 h 3240001"/>
                <a:gd name="connsiteX5" fmla="*/ 2870071 w 3240000"/>
                <a:gd name="connsiteY5" fmla="*/ 589530 h 3240001"/>
                <a:gd name="connsiteX6" fmla="*/ 2731174 w 3240000"/>
                <a:gd name="connsiteY6" fmla="*/ 704027 h 3240001"/>
                <a:gd name="connsiteX7" fmla="*/ 1620001 w 3240000"/>
                <a:gd name="connsiteY7" fmla="*/ 180000 h 3240001"/>
                <a:gd name="connsiteX8" fmla="*/ 180000 w 3240000"/>
                <a:gd name="connsiteY8" fmla="*/ 1620000 h 3240001"/>
                <a:gd name="connsiteX9" fmla="*/ 1620000 w 3240000"/>
                <a:gd name="connsiteY9" fmla="*/ 3060001 h 3240001"/>
                <a:gd name="connsiteX10" fmla="*/ 3060001 w 3240000"/>
                <a:gd name="connsiteY10" fmla="*/ 1620000 h 3240001"/>
                <a:gd name="connsiteX11" fmla="*/ 2731174 w 3240000"/>
                <a:gd name="connsiteY11" fmla="*/ 704027 h 32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000" h="3240001">
                  <a:moveTo>
                    <a:pt x="2870071" y="589530"/>
                  </a:moveTo>
                  <a:cubicBezTo>
                    <a:pt x="3101174" y="869562"/>
                    <a:pt x="3240000" y="1228569"/>
                    <a:pt x="3240000" y="1620001"/>
                  </a:cubicBezTo>
                  <a:cubicBezTo>
                    <a:pt x="3240000" y="2514702"/>
                    <a:pt x="2514702" y="3240001"/>
                    <a:pt x="1620001" y="3240001"/>
                  </a:cubicBezTo>
                  <a:cubicBezTo>
                    <a:pt x="725300" y="3240001"/>
                    <a:pt x="0" y="2514701"/>
                    <a:pt x="0" y="1620000"/>
                  </a:cubicBezTo>
                  <a:cubicBezTo>
                    <a:pt x="0" y="725299"/>
                    <a:pt x="725300" y="0"/>
                    <a:pt x="1620001" y="0"/>
                  </a:cubicBezTo>
                  <a:cubicBezTo>
                    <a:pt x="2123270" y="0"/>
                    <a:pt x="2572939" y="229489"/>
                    <a:pt x="2870071" y="589530"/>
                  </a:cubicBezTo>
                  <a:close/>
                  <a:moveTo>
                    <a:pt x="2731174" y="704027"/>
                  </a:moveTo>
                  <a:cubicBezTo>
                    <a:pt x="2467057" y="383991"/>
                    <a:pt x="2067351" y="180000"/>
                    <a:pt x="1620001" y="180000"/>
                  </a:cubicBezTo>
                  <a:cubicBezTo>
                    <a:pt x="824711" y="180000"/>
                    <a:pt x="180001" y="824710"/>
                    <a:pt x="180000" y="1620000"/>
                  </a:cubicBezTo>
                  <a:cubicBezTo>
                    <a:pt x="180000" y="2415291"/>
                    <a:pt x="824710" y="3060001"/>
                    <a:pt x="1620000" y="3060001"/>
                  </a:cubicBezTo>
                  <a:cubicBezTo>
                    <a:pt x="2415290" y="3060000"/>
                    <a:pt x="3060000" y="2415290"/>
                    <a:pt x="3060001" y="1620000"/>
                  </a:cubicBezTo>
                  <a:cubicBezTo>
                    <a:pt x="3060001" y="1272061"/>
                    <a:pt x="2936599" y="952944"/>
                    <a:pt x="2731174" y="704027"/>
                  </a:cubicBezTo>
                  <a:close/>
                </a:path>
              </a:pathLst>
            </a:custGeom>
            <a:solidFill>
              <a:srgbClr val="0A8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5" name="Freeform 97">
              <a:extLst>
                <a:ext uri="{FF2B5EF4-FFF2-40B4-BE49-F238E27FC236}">
                  <a16:creationId xmlns:a16="http://schemas.microsoft.com/office/drawing/2014/main" id="{9E7BB317-624E-C943-AD44-D71578FBDC32}"/>
                </a:ext>
              </a:extLst>
            </p:cNvPr>
            <p:cNvSpPr/>
            <p:nvPr/>
          </p:nvSpPr>
          <p:spPr>
            <a:xfrm rot="18541955">
              <a:off x="5044939" y="2262991"/>
              <a:ext cx="2520001" cy="2520001"/>
            </a:xfrm>
            <a:custGeom>
              <a:avLst/>
              <a:gdLst>
                <a:gd name="connsiteX0" fmla="*/ 2232278 w 2520001"/>
                <a:gd name="connsiteY0" fmla="*/ 458523 h 2520001"/>
                <a:gd name="connsiteX1" fmla="*/ 2520001 w 2520001"/>
                <a:gd name="connsiteY1" fmla="*/ 1260001 h 2520001"/>
                <a:gd name="connsiteX2" fmla="*/ 1260000 w 2520001"/>
                <a:gd name="connsiteY2" fmla="*/ 2520001 h 2520001"/>
                <a:gd name="connsiteX3" fmla="*/ 1 w 2520001"/>
                <a:gd name="connsiteY3" fmla="*/ 1260001 h 2520001"/>
                <a:gd name="connsiteX4" fmla="*/ 1260000 w 2520001"/>
                <a:gd name="connsiteY4" fmla="*/ 0 h 2520001"/>
                <a:gd name="connsiteX5" fmla="*/ 2232278 w 2520001"/>
                <a:gd name="connsiteY5" fmla="*/ 458523 h 2520001"/>
                <a:gd name="connsiteX6" fmla="*/ 2093381 w 2520001"/>
                <a:gd name="connsiteY6" fmla="*/ 573018 h 2520001"/>
                <a:gd name="connsiteX7" fmla="*/ 1260000 w 2520001"/>
                <a:gd name="connsiteY7" fmla="*/ 179999 h 2520001"/>
                <a:gd name="connsiteX8" fmla="*/ 180001 w 2520001"/>
                <a:gd name="connsiteY8" fmla="*/ 1259999 h 2520001"/>
                <a:gd name="connsiteX9" fmla="*/ 1260001 w 2520001"/>
                <a:gd name="connsiteY9" fmla="*/ 2339999 h 2520001"/>
                <a:gd name="connsiteX10" fmla="*/ 2340001 w 2520001"/>
                <a:gd name="connsiteY10" fmla="*/ 1259999 h 2520001"/>
                <a:gd name="connsiteX11" fmla="*/ 2093381 w 2520001"/>
                <a:gd name="connsiteY11" fmla="*/ 573018 h 25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0001" h="2520001">
                  <a:moveTo>
                    <a:pt x="2232278" y="458523"/>
                  </a:moveTo>
                  <a:cubicBezTo>
                    <a:pt x="2412024" y="676326"/>
                    <a:pt x="2520001" y="955553"/>
                    <a:pt x="2520001" y="1260001"/>
                  </a:cubicBezTo>
                  <a:cubicBezTo>
                    <a:pt x="2520000" y="1955880"/>
                    <a:pt x="1955879" y="2520000"/>
                    <a:pt x="1260000" y="2520001"/>
                  </a:cubicBezTo>
                  <a:cubicBezTo>
                    <a:pt x="564122" y="2520001"/>
                    <a:pt x="1" y="1955879"/>
                    <a:pt x="1" y="1260001"/>
                  </a:cubicBezTo>
                  <a:cubicBezTo>
                    <a:pt x="0" y="564121"/>
                    <a:pt x="564122" y="0"/>
                    <a:pt x="1260000" y="0"/>
                  </a:cubicBezTo>
                  <a:cubicBezTo>
                    <a:pt x="1651433" y="0"/>
                    <a:pt x="2001175" y="178492"/>
                    <a:pt x="2232278" y="458523"/>
                  </a:cubicBezTo>
                  <a:close/>
                  <a:moveTo>
                    <a:pt x="2093381" y="573018"/>
                  </a:moveTo>
                  <a:cubicBezTo>
                    <a:pt x="1895293" y="332991"/>
                    <a:pt x="1595514" y="179999"/>
                    <a:pt x="1260000" y="179999"/>
                  </a:cubicBezTo>
                  <a:cubicBezTo>
                    <a:pt x="663533" y="179999"/>
                    <a:pt x="180001" y="663531"/>
                    <a:pt x="180001" y="1259999"/>
                  </a:cubicBezTo>
                  <a:cubicBezTo>
                    <a:pt x="180001" y="1856467"/>
                    <a:pt x="663532" y="2339999"/>
                    <a:pt x="1260001" y="2339999"/>
                  </a:cubicBezTo>
                  <a:cubicBezTo>
                    <a:pt x="1856469" y="2339999"/>
                    <a:pt x="2340001" y="1856467"/>
                    <a:pt x="2340001" y="1259999"/>
                  </a:cubicBezTo>
                  <a:cubicBezTo>
                    <a:pt x="2340001" y="999044"/>
                    <a:pt x="2247450" y="759706"/>
                    <a:pt x="2093381" y="573018"/>
                  </a:cubicBezTo>
                  <a:close/>
                </a:path>
              </a:pathLst>
            </a:cu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7" name="Freeform 98">
              <a:extLst>
                <a:ext uri="{FF2B5EF4-FFF2-40B4-BE49-F238E27FC236}">
                  <a16:creationId xmlns:a16="http://schemas.microsoft.com/office/drawing/2014/main" id="{974DD5FC-9C2E-07F6-5A42-5A29E1518F1B}"/>
                </a:ext>
              </a:extLst>
            </p:cNvPr>
            <p:cNvSpPr/>
            <p:nvPr/>
          </p:nvSpPr>
          <p:spPr>
            <a:xfrm rot="18541955">
              <a:off x="4864939" y="2082991"/>
              <a:ext cx="2880001" cy="2880001"/>
            </a:xfrm>
            <a:custGeom>
              <a:avLst/>
              <a:gdLst>
                <a:gd name="connsiteX0" fmla="*/ 2551174 w 2880001"/>
                <a:gd name="connsiteY0" fmla="*/ 524027 h 2880001"/>
                <a:gd name="connsiteX1" fmla="*/ 2880001 w 2880001"/>
                <a:gd name="connsiteY1" fmla="*/ 1440000 h 2880001"/>
                <a:gd name="connsiteX2" fmla="*/ 1440000 w 2880001"/>
                <a:gd name="connsiteY2" fmla="*/ 2880001 h 2880001"/>
                <a:gd name="connsiteX3" fmla="*/ 0 w 2880001"/>
                <a:gd name="connsiteY3" fmla="*/ 1440000 h 2880001"/>
                <a:gd name="connsiteX4" fmla="*/ 1440001 w 2880001"/>
                <a:gd name="connsiteY4" fmla="*/ 0 h 2880001"/>
                <a:gd name="connsiteX5" fmla="*/ 2551174 w 2880001"/>
                <a:gd name="connsiteY5" fmla="*/ 524027 h 2880001"/>
                <a:gd name="connsiteX6" fmla="*/ 2412278 w 2880001"/>
                <a:gd name="connsiteY6" fmla="*/ 638523 h 2880001"/>
                <a:gd name="connsiteX7" fmla="*/ 1440000 w 2880001"/>
                <a:gd name="connsiteY7" fmla="*/ 180000 h 2880001"/>
                <a:gd name="connsiteX8" fmla="*/ 180001 w 2880001"/>
                <a:gd name="connsiteY8" fmla="*/ 1440001 h 2880001"/>
                <a:gd name="connsiteX9" fmla="*/ 1440000 w 2880001"/>
                <a:gd name="connsiteY9" fmla="*/ 2700001 h 2880001"/>
                <a:gd name="connsiteX10" fmla="*/ 2700001 w 2880001"/>
                <a:gd name="connsiteY10" fmla="*/ 1440001 h 2880001"/>
                <a:gd name="connsiteX11" fmla="*/ 2412278 w 2880001"/>
                <a:gd name="connsiteY11" fmla="*/ 638523 h 28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0001" h="2880001">
                  <a:moveTo>
                    <a:pt x="2551174" y="524027"/>
                  </a:moveTo>
                  <a:cubicBezTo>
                    <a:pt x="2756599" y="772944"/>
                    <a:pt x="2880001" y="1092061"/>
                    <a:pt x="2880001" y="1440000"/>
                  </a:cubicBezTo>
                  <a:cubicBezTo>
                    <a:pt x="2880000" y="2235290"/>
                    <a:pt x="2235290" y="2880000"/>
                    <a:pt x="1440000" y="2880001"/>
                  </a:cubicBezTo>
                  <a:cubicBezTo>
                    <a:pt x="644710" y="2880001"/>
                    <a:pt x="0" y="2235291"/>
                    <a:pt x="0" y="1440000"/>
                  </a:cubicBezTo>
                  <a:cubicBezTo>
                    <a:pt x="1" y="644710"/>
                    <a:pt x="644711" y="0"/>
                    <a:pt x="1440001" y="0"/>
                  </a:cubicBezTo>
                  <a:cubicBezTo>
                    <a:pt x="1887351" y="0"/>
                    <a:pt x="2287057" y="203991"/>
                    <a:pt x="2551174" y="524027"/>
                  </a:cubicBezTo>
                  <a:close/>
                  <a:moveTo>
                    <a:pt x="2412278" y="638523"/>
                  </a:moveTo>
                  <a:cubicBezTo>
                    <a:pt x="2181175" y="358492"/>
                    <a:pt x="1831433" y="180000"/>
                    <a:pt x="1440000" y="180000"/>
                  </a:cubicBezTo>
                  <a:cubicBezTo>
                    <a:pt x="744122" y="180000"/>
                    <a:pt x="180000" y="744121"/>
                    <a:pt x="180001" y="1440001"/>
                  </a:cubicBezTo>
                  <a:cubicBezTo>
                    <a:pt x="180001" y="2135879"/>
                    <a:pt x="744122" y="2700001"/>
                    <a:pt x="1440000" y="2700001"/>
                  </a:cubicBezTo>
                  <a:cubicBezTo>
                    <a:pt x="2135879" y="2700000"/>
                    <a:pt x="2700000" y="2135880"/>
                    <a:pt x="2700001" y="1440001"/>
                  </a:cubicBezTo>
                  <a:cubicBezTo>
                    <a:pt x="2700001" y="1135553"/>
                    <a:pt x="2592024" y="856326"/>
                    <a:pt x="2412278" y="638523"/>
                  </a:cubicBezTo>
                  <a:close/>
                </a:path>
              </a:pathLst>
            </a:custGeom>
            <a:solidFill>
              <a:srgbClr val="1C9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5DA5AA12-5AC6-9EDD-FC1C-C8156B8FCA59}"/>
                </a:ext>
              </a:extLst>
            </p:cNvPr>
            <p:cNvSpPr/>
            <p:nvPr/>
          </p:nvSpPr>
          <p:spPr>
            <a:xfrm rot="5400000">
              <a:off x="3441423" y="4559880"/>
              <a:ext cx="2661149" cy="587374"/>
            </a:xfrm>
            <a:custGeom>
              <a:avLst/>
              <a:gdLst>
                <a:gd name="connsiteX0" fmla="*/ 0 w 2661149"/>
                <a:gd name="connsiteY0" fmla="*/ 383687 h 587374"/>
                <a:gd name="connsiteX1" fmla="*/ 0 w 2661149"/>
                <a:gd name="connsiteY1" fmla="*/ 203687 h 587374"/>
                <a:gd name="connsiteX2" fmla="*/ 2154792 w 2661149"/>
                <a:gd name="connsiteY2" fmla="*/ 203687 h 587374"/>
                <a:gd name="connsiteX3" fmla="*/ 2154792 w 2661149"/>
                <a:gd name="connsiteY3" fmla="*/ 0 h 587374"/>
                <a:gd name="connsiteX4" fmla="*/ 2661149 w 2661149"/>
                <a:gd name="connsiteY4" fmla="*/ 293687 h 587374"/>
                <a:gd name="connsiteX5" fmla="*/ 2154792 w 2661149"/>
                <a:gd name="connsiteY5" fmla="*/ 587374 h 587374"/>
                <a:gd name="connsiteX6" fmla="*/ 2154792 w 2661149"/>
                <a:gd name="connsiteY6" fmla="*/ 383687 h 58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149" h="587374">
                  <a:moveTo>
                    <a:pt x="0" y="383687"/>
                  </a:moveTo>
                  <a:lnTo>
                    <a:pt x="0" y="203687"/>
                  </a:lnTo>
                  <a:lnTo>
                    <a:pt x="2154792" y="203687"/>
                  </a:lnTo>
                  <a:lnTo>
                    <a:pt x="2154792" y="0"/>
                  </a:lnTo>
                  <a:lnTo>
                    <a:pt x="2661149" y="293687"/>
                  </a:lnTo>
                  <a:lnTo>
                    <a:pt x="2154792" y="587374"/>
                  </a:lnTo>
                  <a:lnTo>
                    <a:pt x="2154792" y="383687"/>
                  </a:lnTo>
                  <a:close/>
                </a:path>
              </a:pathLst>
            </a:custGeom>
            <a:solidFill>
              <a:srgbClr val="0A8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/>
            </a:p>
          </p:txBody>
        </p:sp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370BC1D9-E8FA-D335-0544-B2C6167E353D}"/>
                </a:ext>
              </a:extLst>
            </p:cNvPr>
            <p:cNvSpPr/>
            <p:nvPr/>
          </p:nvSpPr>
          <p:spPr>
            <a:xfrm rot="19800000">
              <a:off x="6657288" y="3805348"/>
              <a:ext cx="2666357" cy="587375"/>
            </a:xfrm>
            <a:custGeom>
              <a:avLst/>
              <a:gdLst>
                <a:gd name="connsiteX0" fmla="*/ 2159999 w 2666357"/>
                <a:gd name="connsiteY0" fmla="*/ 0 h 587375"/>
                <a:gd name="connsiteX1" fmla="*/ 2666357 w 2666357"/>
                <a:gd name="connsiteY1" fmla="*/ 293688 h 587375"/>
                <a:gd name="connsiteX2" fmla="*/ 2159999 w 2666357"/>
                <a:gd name="connsiteY2" fmla="*/ 587375 h 587375"/>
                <a:gd name="connsiteX3" fmla="*/ 2159999 w 2666357"/>
                <a:gd name="connsiteY3" fmla="*/ 383687 h 587375"/>
                <a:gd name="connsiteX4" fmla="*/ 0 w 2666357"/>
                <a:gd name="connsiteY4" fmla="*/ 383687 h 587375"/>
                <a:gd name="connsiteX5" fmla="*/ 0 w 2666357"/>
                <a:gd name="connsiteY5" fmla="*/ 203687 h 587375"/>
                <a:gd name="connsiteX6" fmla="*/ 2159999 w 2666357"/>
                <a:gd name="connsiteY6" fmla="*/ 203687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357" h="587375">
                  <a:moveTo>
                    <a:pt x="2159999" y="0"/>
                  </a:moveTo>
                  <a:lnTo>
                    <a:pt x="2666357" y="293688"/>
                  </a:lnTo>
                  <a:lnTo>
                    <a:pt x="2159999" y="587375"/>
                  </a:lnTo>
                  <a:lnTo>
                    <a:pt x="2159999" y="383687"/>
                  </a:lnTo>
                  <a:lnTo>
                    <a:pt x="0" y="383687"/>
                  </a:lnTo>
                  <a:lnTo>
                    <a:pt x="0" y="203687"/>
                  </a:lnTo>
                  <a:lnTo>
                    <a:pt x="2159999" y="203687"/>
                  </a:lnTo>
                  <a:close/>
                </a:path>
              </a:pathLst>
            </a:custGeom>
            <a:solidFill>
              <a:srgbClr val="1C9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/>
            </a:p>
          </p:txBody>
        </p:sp>
        <p:sp>
          <p:nvSpPr>
            <p:cNvPr id="11" name="Freeform 102">
              <a:extLst>
                <a:ext uri="{FF2B5EF4-FFF2-40B4-BE49-F238E27FC236}">
                  <a16:creationId xmlns:a16="http://schemas.microsoft.com/office/drawing/2014/main" id="{D1580F34-76C5-EAB0-6316-E2BBC6E807DA}"/>
                </a:ext>
              </a:extLst>
            </p:cNvPr>
            <p:cNvSpPr/>
            <p:nvPr/>
          </p:nvSpPr>
          <p:spPr>
            <a:xfrm rot="18000000">
              <a:off x="5552210" y="607103"/>
              <a:ext cx="587374" cy="2598602"/>
            </a:xfrm>
            <a:custGeom>
              <a:avLst/>
              <a:gdLst>
                <a:gd name="connsiteX0" fmla="*/ 293687 w 587374"/>
                <a:gd name="connsiteY0" fmla="*/ 0 h 2663023"/>
                <a:gd name="connsiteX1" fmla="*/ 587374 w 587374"/>
                <a:gd name="connsiteY1" fmla="*/ 506357 h 2663023"/>
                <a:gd name="connsiteX2" fmla="*/ 383687 w 587374"/>
                <a:gd name="connsiteY2" fmla="*/ 506357 h 2663023"/>
                <a:gd name="connsiteX3" fmla="*/ 383687 w 587374"/>
                <a:gd name="connsiteY3" fmla="*/ 2663023 h 2663023"/>
                <a:gd name="connsiteX4" fmla="*/ 203687 w 587374"/>
                <a:gd name="connsiteY4" fmla="*/ 2663023 h 2663023"/>
                <a:gd name="connsiteX5" fmla="*/ 203687 w 587374"/>
                <a:gd name="connsiteY5" fmla="*/ 506357 h 2663023"/>
                <a:gd name="connsiteX6" fmla="*/ 0 w 587374"/>
                <a:gd name="connsiteY6" fmla="*/ 506357 h 26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374" h="2663023">
                  <a:moveTo>
                    <a:pt x="293687" y="0"/>
                  </a:moveTo>
                  <a:lnTo>
                    <a:pt x="587374" y="506357"/>
                  </a:lnTo>
                  <a:lnTo>
                    <a:pt x="383687" y="506357"/>
                  </a:lnTo>
                  <a:lnTo>
                    <a:pt x="383687" y="2663023"/>
                  </a:lnTo>
                  <a:lnTo>
                    <a:pt x="203687" y="2663023"/>
                  </a:lnTo>
                  <a:lnTo>
                    <a:pt x="203687" y="506357"/>
                  </a:lnTo>
                  <a:lnTo>
                    <a:pt x="0" y="506357"/>
                  </a:lnTo>
                  <a:close/>
                </a:path>
              </a:pathLst>
            </a:cu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105"/>
            </a:p>
          </p:txBody>
        </p:sp>
      </p:grp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0E6DE88A-ACA5-B6FB-94D0-DD600C2DF9DE}"/>
              </a:ext>
            </a:extLst>
          </p:cNvPr>
          <p:cNvSpPr txBox="1">
            <a:spLocks/>
          </p:cNvSpPr>
          <p:nvPr/>
        </p:nvSpPr>
        <p:spPr>
          <a:xfrm>
            <a:off x="403362" y="2226457"/>
            <a:ext cx="6404144" cy="233699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5FEDF-F4A6-20DD-541D-9F19F65920ED}"/>
              </a:ext>
            </a:extLst>
          </p:cNvPr>
          <p:cNvSpPr txBox="1"/>
          <p:nvPr/>
        </p:nvSpPr>
        <p:spPr>
          <a:xfrm>
            <a:off x="1686086" y="1328321"/>
            <a:ext cx="3932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  <a:ea typeface="+mn-ea"/>
                <a:cs typeface="Calibri" panose="020F0502020204030204" pitchFamily="34" charset="0"/>
              </a:rPr>
              <a:t>GCOS has a 5 year cycle of monitoring the climate observing system </a:t>
            </a:r>
            <a:r>
              <a:rPr lang="en-GB" sz="1800" dirty="0">
                <a:latin typeface="+mn-lt"/>
                <a:ea typeface="+mn-ea"/>
                <a:cs typeface="Calibri" panose="020F0502020204030204" pitchFamily="34" charset="0"/>
                <a:sym typeface="Symbol" pitchFamily="2" charset="2"/>
              </a:rPr>
              <a:t></a:t>
            </a:r>
            <a:r>
              <a:rPr lang="en-GB" sz="1800" dirty="0">
                <a:latin typeface="+mn-lt"/>
                <a:ea typeface="+mn-ea"/>
                <a:cs typeface="Calibri" panose="020F0502020204030204" pitchFamily="34" charset="0"/>
              </a:rPr>
              <a:t>  GCOS Status </a:t>
            </a:r>
            <a:r>
              <a:rPr lang="en-GB" dirty="0">
                <a:cs typeface="Calibri" panose="020F0502020204030204" pitchFamily="34" charset="0"/>
              </a:rPr>
              <a:t>R</a:t>
            </a:r>
            <a:r>
              <a:rPr lang="en-GB" sz="1800" dirty="0">
                <a:latin typeface="+mn-lt"/>
                <a:ea typeface="+mn-ea"/>
                <a:cs typeface="Calibri" panose="020F0502020204030204" pitchFamily="34" charset="0"/>
              </a:rPr>
              <a:t>eports </a:t>
            </a:r>
            <a:r>
              <a:rPr lang="en-GB" sz="1800" dirty="0">
                <a:latin typeface="+mn-lt"/>
                <a:ea typeface="+mn-ea"/>
                <a:cs typeface="Calibri" panose="020F0502020204030204" pitchFamily="34" charset="0"/>
                <a:sym typeface="Symbol" pitchFamily="2" charset="2"/>
              </a:rPr>
              <a:t></a:t>
            </a:r>
            <a:r>
              <a:rPr lang="en-GB" sz="1800" dirty="0">
                <a:latin typeface="+mn-lt"/>
                <a:ea typeface="+mn-ea"/>
                <a:cs typeface="Calibri" panose="020F0502020204030204" pitchFamily="34" charset="0"/>
              </a:rPr>
              <a:t>  GCOS Implementation Plans based on extensive consultation and public review</a:t>
            </a: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5319E985-0B4F-6E50-2425-BBE4E6C05E0A}"/>
              </a:ext>
            </a:extLst>
          </p:cNvPr>
          <p:cNvSpPr/>
          <p:nvPr/>
        </p:nvSpPr>
        <p:spPr>
          <a:xfrm>
            <a:off x="78133" y="2708055"/>
            <a:ext cx="5411330" cy="3945603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9B3071-E344-C4B1-FD56-B6664C7A2925}"/>
              </a:ext>
            </a:extLst>
          </p:cNvPr>
          <p:cNvGrpSpPr/>
          <p:nvPr/>
        </p:nvGrpSpPr>
        <p:grpSpPr>
          <a:xfrm>
            <a:off x="673379" y="5823662"/>
            <a:ext cx="708884" cy="804935"/>
            <a:chOff x="595246" y="4541781"/>
            <a:chExt cx="708884" cy="80493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DD4A47-6852-EE96-994A-7201A8B22731}"/>
                </a:ext>
              </a:extLst>
            </p:cNvPr>
            <p:cNvSpPr/>
            <p:nvPr/>
          </p:nvSpPr>
          <p:spPr>
            <a:xfrm>
              <a:off x="595246" y="4541781"/>
              <a:ext cx="708884" cy="8049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AF9892-59E9-0899-B65B-334820CA8FE0}"/>
                </a:ext>
              </a:extLst>
            </p:cNvPr>
            <p:cNvSpPr txBox="1"/>
            <p:nvPr/>
          </p:nvSpPr>
          <p:spPr>
            <a:xfrm>
              <a:off x="595246" y="4541781"/>
              <a:ext cx="708884" cy="80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949" tIns="0" rIns="0" bIns="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50" kern="1200" dirty="0"/>
                <a:t>Earlier Status Reports and plans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E7BCB5-C93C-9A49-3477-A6816095D9EE}"/>
              </a:ext>
            </a:extLst>
          </p:cNvPr>
          <p:cNvGrpSpPr/>
          <p:nvPr/>
        </p:nvGrpSpPr>
        <p:grpSpPr>
          <a:xfrm>
            <a:off x="1253613" y="5211506"/>
            <a:ext cx="1026930" cy="1417092"/>
            <a:chOff x="1175480" y="3929625"/>
            <a:chExt cx="1026930" cy="14170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887151-3E9D-9201-8373-18DD1FF0CC39}"/>
                </a:ext>
              </a:extLst>
            </p:cNvPr>
            <p:cNvSpPr/>
            <p:nvPr/>
          </p:nvSpPr>
          <p:spPr>
            <a:xfrm>
              <a:off x="1304130" y="3929625"/>
              <a:ext cx="898280" cy="14170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910277-ADDD-C79C-20F0-42478E6CFF4A}"/>
                </a:ext>
              </a:extLst>
            </p:cNvPr>
            <p:cNvSpPr txBox="1"/>
            <p:nvPr/>
          </p:nvSpPr>
          <p:spPr>
            <a:xfrm>
              <a:off x="1175480" y="3929625"/>
              <a:ext cx="1026930" cy="1417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225" tIns="0" rIns="0" bIns="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50" kern="1200" dirty="0"/>
                <a:t>2016 GCOS Implementation Plan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BA9B61-C276-7838-D849-AE04B2F8FA0F}"/>
              </a:ext>
            </a:extLst>
          </p:cNvPr>
          <p:cNvGrpSpPr/>
          <p:nvPr/>
        </p:nvGrpSpPr>
        <p:grpSpPr>
          <a:xfrm>
            <a:off x="2226309" y="4727868"/>
            <a:ext cx="1152856" cy="1900729"/>
            <a:chOff x="2148176" y="3445987"/>
            <a:chExt cx="1152856" cy="19007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B06856-B2E4-54BA-5F75-F6FBFAF57959}"/>
                </a:ext>
              </a:extLst>
            </p:cNvPr>
            <p:cNvSpPr/>
            <p:nvPr/>
          </p:nvSpPr>
          <p:spPr>
            <a:xfrm>
              <a:off x="2148176" y="3445987"/>
              <a:ext cx="1152856" cy="19007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844B4E-AF41-0801-F138-C921C73252D1}"/>
                </a:ext>
              </a:extLst>
            </p:cNvPr>
            <p:cNvSpPr txBox="1"/>
            <p:nvPr/>
          </p:nvSpPr>
          <p:spPr>
            <a:xfrm>
              <a:off x="2148176" y="3445987"/>
              <a:ext cx="1152856" cy="1900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33" tIns="0" rIns="0" bIns="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50" kern="1200" dirty="0"/>
                <a:t>GCOS monitors performance of global climate observing system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E056E7-28CC-4822-C5F9-75B6B4812A0F}"/>
              </a:ext>
            </a:extLst>
          </p:cNvPr>
          <p:cNvGrpSpPr/>
          <p:nvPr/>
        </p:nvGrpSpPr>
        <p:grpSpPr>
          <a:xfrm>
            <a:off x="3324931" y="4362603"/>
            <a:ext cx="1082266" cy="2265994"/>
            <a:chOff x="3246798" y="3080722"/>
            <a:chExt cx="1082266" cy="226599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55EFB3-02F2-6EAD-9E5D-C8A8110F258A}"/>
                </a:ext>
              </a:extLst>
            </p:cNvPr>
            <p:cNvSpPr/>
            <p:nvPr/>
          </p:nvSpPr>
          <p:spPr>
            <a:xfrm>
              <a:off x="3246798" y="3080722"/>
              <a:ext cx="1082266" cy="22659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5CED9B-6E80-5A28-6EBE-71B27CB5CD9D}"/>
                </a:ext>
              </a:extLst>
            </p:cNvPr>
            <p:cNvSpPr txBox="1"/>
            <p:nvPr/>
          </p:nvSpPr>
          <p:spPr>
            <a:xfrm>
              <a:off x="3246798" y="3080722"/>
              <a:ext cx="1082266" cy="2265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76" tIns="0" rIns="0" bIns="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50" kern="1200" dirty="0"/>
                <a:t>2021 GCOS Status report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033081-EF08-F3C6-CAE6-E0E632512FAD}"/>
              </a:ext>
            </a:extLst>
          </p:cNvPr>
          <p:cNvGrpSpPr/>
          <p:nvPr/>
        </p:nvGrpSpPr>
        <p:grpSpPr>
          <a:xfrm>
            <a:off x="4407196" y="3924766"/>
            <a:ext cx="1164507" cy="2489211"/>
            <a:chOff x="4329063" y="2642885"/>
            <a:chExt cx="1164507" cy="248921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57A1F7-4D9E-0F39-FC59-F9CEA17C10ED}"/>
                </a:ext>
              </a:extLst>
            </p:cNvPr>
            <p:cNvSpPr/>
            <p:nvPr/>
          </p:nvSpPr>
          <p:spPr>
            <a:xfrm>
              <a:off x="4329064" y="2642885"/>
              <a:ext cx="1082266" cy="248921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5EA238-9668-C2BB-AE94-01AFF1B91E41}"/>
                </a:ext>
              </a:extLst>
            </p:cNvPr>
            <p:cNvSpPr txBox="1"/>
            <p:nvPr/>
          </p:nvSpPr>
          <p:spPr>
            <a:xfrm>
              <a:off x="4329063" y="2642885"/>
              <a:ext cx="1164507" cy="2489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521" tIns="0" rIns="0" bIns="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50" kern="1200" dirty="0"/>
                <a:t>2022 GCOS Implementation Plan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DDC4EC88-947F-6B58-6C49-7B9F26677D0E}"/>
              </a:ext>
            </a:extLst>
          </p:cNvPr>
          <p:cNvSpPr/>
          <p:nvPr/>
        </p:nvSpPr>
        <p:spPr>
          <a:xfrm>
            <a:off x="611800" y="5642960"/>
            <a:ext cx="124460" cy="1244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549B9F6-4448-162C-E8E3-A4BE25ABB72E}"/>
              </a:ext>
            </a:extLst>
          </p:cNvPr>
          <p:cNvSpPr/>
          <p:nvPr/>
        </p:nvSpPr>
        <p:spPr>
          <a:xfrm>
            <a:off x="1285511" y="4945352"/>
            <a:ext cx="194807" cy="1948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F70290D-F956-A7B8-F31E-E00012B2BB0B}"/>
              </a:ext>
            </a:extLst>
          </p:cNvPr>
          <p:cNvSpPr/>
          <p:nvPr/>
        </p:nvSpPr>
        <p:spPr>
          <a:xfrm>
            <a:off x="2157588" y="4358034"/>
            <a:ext cx="259743" cy="2597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601BDCF-473D-699D-AC78-A9DC35634778}"/>
              </a:ext>
            </a:extLst>
          </p:cNvPr>
          <p:cNvSpPr/>
          <p:nvPr/>
        </p:nvSpPr>
        <p:spPr>
          <a:xfrm>
            <a:off x="3178821" y="3864318"/>
            <a:ext cx="335502" cy="33550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8D56ABE-9CC1-D353-B224-D97566E81865}"/>
              </a:ext>
            </a:extLst>
          </p:cNvPr>
          <p:cNvSpPr/>
          <p:nvPr/>
        </p:nvSpPr>
        <p:spPr>
          <a:xfrm>
            <a:off x="4187838" y="3541286"/>
            <a:ext cx="427495" cy="4274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ounded Rectangle 22">
            <a:extLst>
              <a:ext uri="{FF2B5EF4-FFF2-40B4-BE49-F238E27FC236}">
                <a16:creationId xmlns:a16="http://schemas.microsoft.com/office/drawing/2014/main" id="{4CA5D851-D6CA-6851-E8C4-B7E101849B4A}"/>
              </a:ext>
            </a:extLst>
          </p:cNvPr>
          <p:cNvSpPr/>
          <p:nvPr/>
        </p:nvSpPr>
        <p:spPr>
          <a:xfrm>
            <a:off x="6399472" y="1585452"/>
            <a:ext cx="5714395" cy="5235412"/>
          </a:xfrm>
          <a:prstGeom prst="roundRect">
            <a:avLst/>
          </a:prstGeom>
          <a:solidFill>
            <a:srgbClr val="FB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9EEDDDB5-EEAB-AF45-097E-7F25C2C41922}"/>
              </a:ext>
            </a:extLst>
          </p:cNvPr>
          <p:cNvSpPr/>
          <p:nvPr/>
        </p:nvSpPr>
        <p:spPr>
          <a:xfrm>
            <a:off x="8014324" y="1727776"/>
            <a:ext cx="1757760" cy="1344382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29" tIns="81929" rIns="81929" bIns="81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GCOS Status Report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2021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0F14EF55-5A74-1B62-11C5-D73E960CC298}"/>
              </a:ext>
            </a:extLst>
          </p:cNvPr>
          <p:cNvSpPr/>
          <p:nvPr/>
        </p:nvSpPr>
        <p:spPr>
          <a:xfrm>
            <a:off x="10122177" y="1779747"/>
            <a:ext cx="1649524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AAEE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Consultations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GCOS expert Panels get inputs from their communities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29C99324-3B23-1CEC-6FBB-2264D27D1CD2}"/>
              </a:ext>
            </a:extLst>
          </p:cNvPr>
          <p:cNvSpPr/>
          <p:nvPr/>
        </p:nvSpPr>
        <p:spPr>
          <a:xfrm rot="5400000">
            <a:off x="10708367" y="2956085"/>
            <a:ext cx="477144" cy="356613"/>
          </a:xfrm>
          <a:custGeom>
            <a:avLst/>
            <a:gdLst>
              <a:gd name="connsiteX0" fmla="*/ 0 w 121325"/>
              <a:gd name="connsiteY0" fmla="*/ 85189 h 425946"/>
              <a:gd name="connsiteX1" fmla="*/ 60663 w 121325"/>
              <a:gd name="connsiteY1" fmla="*/ 85189 h 425946"/>
              <a:gd name="connsiteX2" fmla="*/ 60663 w 121325"/>
              <a:gd name="connsiteY2" fmla="*/ 0 h 425946"/>
              <a:gd name="connsiteX3" fmla="*/ 121325 w 121325"/>
              <a:gd name="connsiteY3" fmla="*/ 212973 h 425946"/>
              <a:gd name="connsiteX4" fmla="*/ 60663 w 121325"/>
              <a:gd name="connsiteY4" fmla="*/ 425946 h 425946"/>
              <a:gd name="connsiteX5" fmla="*/ 60663 w 121325"/>
              <a:gd name="connsiteY5" fmla="*/ 340757 h 425946"/>
              <a:gd name="connsiteX6" fmla="*/ 0 w 121325"/>
              <a:gd name="connsiteY6" fmla="*/ 340757 h 425946"/>
              <a:gd name="connsiteX7" fmla="*/ 0 w 121325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25" h="425946">
                <a:moveTo>
                  <a:pt x="0" y="85189"/>
                </a:moveTo>
                <a:lnTo>
                  <a:pt x="60663" y="85189"/>
                </a:lnTo>
                <a:lnTo>
                  <a:pt x="60663" y="0"/>
                </a:lnTo>
                <a:lnTo>
                  <a:pt x="121325" y="212973"/>
                </a:lnTo>
                <a:lnTo>
                  <a:pt x="60663" y="425946"/>
                </a:lnTo>
                <a:lnTo>
                  <a:pt x="60663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5188" rIns="36397" bIns="85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F3233753-9742-7B50-D37D-AEEDFAC452DB}"/>
              </a:ext>
            </a:extLst>
          </p:cNvPr>
          <p:cNvSpPr/>
          <p:nvPr/>
        </p:nvSpPr>
        <p:spPr>
          <a:xfrm>
            <a:off x="10312950" y="3440890"/>
            <a:ext cx="1535687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Drafting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Led by a writing team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Panels identify main actions needed in next 5-10 years</a:t>
            </a:r>
          </a:p>
        </p:txBody>
      </p:sp>
      <p:sp>
        <p:nvSpPr>
          <p:cNvPr id="51" name="Freeform 13">
            <a:extLst>
              <a:ext uri="{FF2B5EF4-FFF2-40B4-BE49-F238E27FC236}">
                <a16:creationId xmlns:a16="http://schemas.microsoft.com/office/drawing/2014/main" id="{F4CCF57C-A7E3-1E7F-B1A1-BF67F5099622}"/>
              </a:ext>
            </a:extLst>
          </p:cNvPr>
          <p:cNvSpPr/>
          <p:nvPr/>
        </p:nvSpPr>
        <p:spPr>
          <a:xfrm rot="16200000">
            <a:off x="10733052" y="4782578"/>
            <a:ext cx="432327" cy="356610"/>
          </a:xfrm>
          <a:custGeom>
            <a:avLst/>
            <a:gdLst>
              <a:gd name="connsiteX0" fmla="*/ 0 w 255482"/>
              <a:gd name="connsiteY0" fmla="*/ 85189 h 425946"/>
              <a:gd name="connsiteX1" fmla="*/ 127741 w 255482"/>
              <a:gd name="connsiteY1" fmla="*/ 85189 h 425946"/>
              <a:gd name="connsiteX2" fmla="*/ 127741 w 255482"/>
              <a:gd name="connsiteY2" fmla="*/ 0 h 425946"/>
              <a:gd name="connsiteX3" fmla="*/ 255482 w 255482"/>
              <a:gd name="connsiteY3" fmla="*/ 212973 h 425946"/>
              <a:gd name="connsiteX4" fmla="*/ 127741 w 255482"/>
              <a:gd name="connsiteY4" fmla="*/ 425946 h 425946"/>
              <a:gd name="connsiteX5" fmla="*/ 127741 w 255482"/>
              <a:gd name="connsiteY5" fmla="*/ 340757 h 425946"/>
              <a:gd name="connsiteX6" fmla="*/ 0 w 255482"/>
              <a:gd name="connsiteY6" fmla="*/ 340757 h 425946"/>
              <a:gd name="connsiteX7" fmla="*/ 0 w 255482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482" h="425946">
                <a:moveTo>
                  <a:pt x="255481" y="340757"/>
                </a:moveTo>
                <a:lnTo>
                  <a:pt x="127741" y="340757"/>
                </a:lnTo>
                <a:lnTo>
                  <a:pt x="127741" y="425946"/>
                </a:lnTo>
                <a:lnTo>
                  <a:pt x="1" y="212973"/>
                </a:lnTo>
                <a:lnTo>
                  <a:pt x="127741" y="0"/>
                </a:lnTo>
                <a:lnTo>
                  <a:pt x="127741" y="85189"/>
                </a:lnTo>
                <a:lnTo>
                  <a:pt x="255481" y="85189"/>
                </a:lnTo>
                <a:lnTo>
                  <a:pt x="255481" y="340757"/>
                </a:lnTo>
                <a:close/>
              </a:path>
            </a:pathLst>
          </a:custGeom>
          <a:solidFill>
            <a:srgbClr val="115AA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644" tIns="85189" rIns="1" bIns="85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0FFC4725-7D08-233A-11D2-104946DBFF26}"/>
              </a:ext>
            </a:extLst>
          </p:cNvPr>
          <p:cNvSpPr/>
          <p:nvPr/>
        </p:nvSpPr>
        <p:spPr>
          <a:xfrm>
            <a:off x="10503871" y="5206137"/>
            <a:ext cx="1535687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AAEE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Review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Broad public review (400 comments)</a:t>
            </a:r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0E91D936-6773-FE9F-77DE-C1566B1685FB}"/>
              </a:ext>
            </a:extLst>
          </p:cNvPr>
          <p:cNvSpPr/>
          <p:nvPr/>
        </p:nvSpPr>
        <p:spPr>
          <a:xfrm>
            <a:off x="8541560" y="5155575"/>
            <a:ext cx="1535687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Revision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comments addressed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 final checks by GCOS experts</a:t>
            </a:r>
          </a:p>
        </p:txBody>
      </p:sp>
      <p:sp>
        <p:nvSpPr>
          <p:cNvPr id="54" name="Freeform 17">
            <a:extLst>
              <a:ext uri="{FF2B5EF4-FFF2-40B4-BE49-F238E27FC236}">
                <a16:creationId xmlns:a16="http://schemas.microsoft.com/office/drawing/2014/main" id="{B86EBA89-54F1-E787-A2F8-AA6C928ABA48}"/>
              </a:ext>
            </a:extLst>
          </p:cNvPr>
          <p:cNvSpPr/>
          <p:nvPr/>
        </p:nvSpPr>
        <p:spPr>
          <a:xfrm>
            <a:off x="8285139" y="5611175"/>
            <a:ext cx="214939" cy="378867"/>
          </a:xfrm>
          <a:custGeom>
            <a:avLst/>
            <a:gdLst>
              <a:gd name="connsiteX0" fmla="*/ 0 w 256727"/>
              <a:gd name="connsiteY0" fmla="*/ 85189 h 425946"/>
              <a:gd name="connsiteX1" fmla="*/ 128364 w 256727"/>
              <a:gd name="connsiteY1" fmla="*/ 85189 h 425946"/>
              <a:gd name="connsiteX2" fmla="*/ 128364 w 256727"/>
              <a:gd name="connsiteY2" fmla="*/ 0 h 425946"/>
              <a:gd name="connsiteX3" fmla="*/ 256727 w 256727"/>
              <a:gd name="connsiteY3" fmla="*/ 212973 h 425946"/>
              <a:gd name="connsiteX4" fmla="*/ 128364 w 256727"/>
              <a:gd name="connsiteY4" fmla="*/ 425946 h 425946"/>
              <a:gd name="connsiteX5" fmla="*/ 128364 w 256727"/>
              <a:gd name="connsiteY5" fmla="*/ 340757 h 425946"/>
              <a:gd name="connsiteX6" fmla="*/ 0 w 256727"/>
              <a:gd name="connsiteY6" fmla="*/ 340757 h 425946"/>
              <a:gd name="connsiteX7" fmla="*/ 0 w 256727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727" h="425946">
                <a:moveTo>
                  <a:pt x="256726" y="340757"/>
                </a:moveTo>
                <a:lnTo>
                  <a:pt x="128363" y="340757"/>
                </a:lnTo>
                <a:lnTo>
                  <a:pt x="128363" y="425946"/>
                </a:lnTo>
                <a:lnTo>
                  <a:pt x="1" y="212973"/>
                </a:lnTo>
                <a:lnTo>
                  <a:pt x="128363" y="0"/>
                </a:lnTo>
                <a:lnTo>
                  <a:pt x="128363" y="85189"/>
                </a:lnTo>
                <a:lnTo>
                  <a:pt x="256726" y="85189"/>
                </a:lnTo>
                <a:lnTo>
                  <a:pt x="256726" y="340757"/>
                </a:lnTo>
                <a:close/>
              </a:path>
            </a:pathLst>
          </a:custGeom>
          <a:solidFill>
            <a:srgbClr val="115AA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17" tIns="85189" rIns="1" bIns="8518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9A02860F-8B3F-F8AC-948A-AE4DA2E7BFB1}"/>
              </a:ext>
            </a:extLst>
          </p:cNvPr>
          <p:cNvSpPr/>
          <p:nvPr/>
        </p:nvSpPr>
        <p:spPr>
          <a:xfrm>
            <a:off x="6653991" y="5116949"/>
            <a:ext cx="1535687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80B6B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89" tIns="92089" rIns="92089" bIns="92089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Publication</a:t>
            </a:r>
            <a:endParaRPr lang="en-GB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Published by GCOS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kern="1200" dirty="0"/>
              <a:t>Submitted to Sponsors and UNFCCC</a:t>
            </a:r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576FDCEC-F8D7-43EA-79A4-B9ABA78C14CC}"/>
              </a:ext>
            </a:extLst>
          </p:cNvPr>
          <p:cNvSpPr/>
          <p:nvPr/>
        </p:nvSpPr>
        <p:spPr>
          <a:xfrm rot="16200000">
            <a:off x="7155381" y="4658302"/>
            <a:ext cx="359907" cy="356611"/>
          </a:xfrm>
          <a:custGeom>
            <a:avLst/>
            <a:gdLst>
              <a:gd name="connsiteX0" fmla="*/ 0 w 105263"/>
              <a:gd name="connsiteY0" fmla="*/ 85189 h 425946"/>
              <a:gd name="connsiteX1" fmla="*/ 52632 w 105263"/>
              <a:gd name="connsiteY1" fmla="*/ 85189 h 425946"/>
              <a:gd name="connsiteX2" fmla="*/ 52632 w 105263"/>
              <a:gd name="connsiteY2" fmla="*/ 0 h 425946"/>
              <a:gd name="connsiteX3" fmla="*/ 105263 w 105263"/>
              <a:gd name="connsiteY3" fmla="*/ 212973 h 425946"/>
              <a:gd name="connsiteX4" fmla="*/ 52632 w 105263"/>
              <a:gd name="connsiteY4" fmla="*/ 425946 h 425946"/>
              <a:gd name="connsiteX5" fmla="*/ 52632 w 105263"/>
              <a:gd name="connsiteY5" fmla="*/ 340757 h 425946"/>
              <a:gd name="connsiteX6" fmla="*/ 0 w 105263"/>
              <a:gd name="connsiteY6" fmla="*/ 340757 h 425946"/>
              <a:gd name="connsiteX7" fmla="*/ 0 w 105263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3" h="425946">
                <a:moveTo>
                  <a:pt x="0" y="85189"/>
                </a:moveTo>
                <a:lnTo>
                  <a:pt x="52632" y="85189"/>
                </a:lnTo>
                <a:lnTo>
                  <a:pt x="52632" y="0"/>
                </a:lnTo>
                <a:lnTo>
                  <a:pt x="105263" y="212973"/>
                </a:lnTo>
                <a:lnTo>
                  <a:pt x="52632" y="425946"/>
                </a:lnTo>
                <a:lnTo>
                  <a:pt x="52632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>
              <a:alpha val="5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5189" rIns="31579" bIns="8518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71372F12-7979-0102-0BB9-BA13E034B81B}"/>
              </a:ext>
            </a:extLst>
          </p:cNvPr>
          <p:cNvSpPr/>
          <p:nvPr/>
        </p:nvSpPr>
        <p:spPr>
          <a:xfrm>
            <a:off x="8452970" y="3320799"/>
            <a:ext cx="1535687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Preparation of supplements for specific communities</a:t>
            </a:r>
            <a:r>
              <a:rPr lang="en-GB" sz="1800" kern="1200" dirty="0"/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90A79A-1254-FF7F-A32B-BDE227C50A52}"/>
              </a:ext>
            </a:extLst>
          </p:cNvPr>
          <p:cNvSpPr txBox="1"/>
          <p:nvPr/>
        </p:nvSpPr>
        <p:spPr>
          <a:xfrm rot="16200000">
            <a:off x="4505665" y="3677333"/>
            <a:ext cx="297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2022 GCOS Implementation Plan </a:t>
            </a:r>
          </a:p>
        </p:txBody>
      </p:sp>
      <p:sp>
        <p:nvSpPr>
          <p:cNvPr id="59" name="Freeform 24">
            <a:extLst>
              <a:ext uri="{FF2B5EF4-FFF2-40B4-BE49-F238E27FC236}">
                <a16:creationId xmlns:a16="http://schemas.microsoft.com/office/drawing/2014/main" id="{F6D11A5D-8120-623C-6717-389E51CB701C}"/>
              </a:ext>
            </a:extLst>
          </p:cNvPr>
          <p:cNvSpPr/>
          <p:nvPr/>
        </p:nvSpPr>
        <p:spPr>
          <a:xfrm rot="10800000">
            <a:off x="10085275" y="5537707"/>
            <a:ext cx="227675" cy="378867"/>
          </a:xfrm>
          <a:custGeom>
            <a:avLst/>
            <a:gdLst>
              <a:gd name="connsiteX0" fmla="*/ 0 w 271939"/>
              <a:gd name="connsiteY0" fmla="*/ 85189 h 425946"/>
              <a:gd name="connsiteX1" fmla="*/ 135970 w 271939"/>
              <a:gd name="connsiteY1" fmla="*/ 85189 h 425946"/>
              <a:gd name="connsiteX2" fmla="*/ 135970 w 271939"/>
              <a:gd name="connsiteY2" fmla="*/ 0 h 425946"/>
              <a:gd name="connsiteX3" fmla="*/ 271939 w 271939"/>
              <a:gd name="connsiteY3" fmla="*/ 212973 h 425946"/>
              <a:gd name="connsiteX4" fmla="*/ 135970 w 271939"/>
              <a:gd name="connsiteY4" fmla="*/ 425946 h 425946"/>
              <a:gd name="connsiteX5" fmla="*/ 135970 w 271939"/>
              <a:gd name="connsiteY5" fmla="*/ 340757 h 425946"/>
              <a:gd name="connsiteX6" fmla="*/ 0 w 271939"/>
              <a:gd name="connsiteY6" fmla="*/ 340757 h 425946"/>
              <a:gd name="connsiteX7" fmla="*/ 0 w 271939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39" h="425946">
                <a:moveTo>
                  <a:pt x="0" y="85189"/>
                </a:moveTo>
                <a:lnTo>
                  <a:pt x="135970" y="85189"/>
                </a:lnTo>
                <a:lnTo>
                  <a:pt x="135970" y="0"/>
                </a:lnTo>
                <a:lnTo>
                  <a:pt x="271939" y="212973"/>
                </a:lnTo>
                <a:lnTo>
                  <a:pt x="135970" y="425946"/>
                </a:lnTo>
                <a:lnTo>
                  <a:pt x="135970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5188" rIns="81582" bIns="85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  <p:sp>
        <p:nvSpPr>
          <p:cNvPr id="60" name="Freeform 26">
            <a:extLst>
              <a:ext uri="{FF2B5EF4-FFF2-40B4-BE49-F238E27FC236}">
                <a16:creationId xmlns:a16="http://schemas.microsoft.com/office/drawing/2014/main" id="{C290D382-5174-0EBD-851A-C3F1CE0A828C}"/>
              </a:ext>
            </a:extLst>
          </p:cNvPr>
          <p:cNvSpPr/>
          <p:nvPr/>
        </p:nvSpPr>
        <p:spPr>
          <a:xfrm>
            <a:off x="9859595" y="1847590"/>
            <a:ext cx="227675" cy="378867"/>
          </a:xfrm>
          <a:custGeom>
            <a:avLst/>
            <a:gdLst>
              <a:gd name="connsiteX0" fmla="*/ 0 w 271939"/>
              <a:gd name="connsiteY0" fmla="*/ 85189 h 425946"/>
              <a:gd name="connsiteX1" fmla="*/ 135970 w 271939"/>
              <a:gd name="connsiteY1" fmla="*/ 85189 h 425946"/>
              <a:gd name="connsiteX2" fmla="*/ 135970 w 271939"/>
              <a:gd name="connsiteY2" fmla="*/ 0 h 425946"/>
              <a:gd name="connsiteX3" fmla="*/ 271939 w 271939"/>
              <a:gd name="connsiteY3" fmla="*/ 212973 h 425946"/>
              <a:gd name="connsiteX4" fmla="*/ 135970 w 271939"/>
              <a:gd name="connsiteY4" fmla="*/ 425946 h 425946"/>
              <a:gd name="connsiteX5" fmla="*/ 135970 w 271939"/>
              <a:gd name="connsiteY5" fmla="*/ 340757 h 425946"/>
              <a:gd name="connsiteX6" fmla="*/ 0 w 271939"/>
              <a:gd name="connsiteY6" fmla="*/ 340757 h 425946"/>
              <a:gd name="connsiteX7" fmla="*/ 0 w 271939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39" h="425946">
                <a:moveTo>
                  <a:pt x="0" y="85189"/>
                </a:moveTo>
                <a:lnTo>
                  <a:pt x="135970" y="85189"/>
                </a:lnTo>
                <a:lnTo>
                  <a:pt x="135970" y="0"/>
                </a:lnTo>
                <a:lnTo>
                  <a:pt x="271939" y="212973"/>
                </a:lnTo>
                <a:lnTo>
                  <a:pt x="135970" y="425946"/>
                </a:lnTo>
                <a:lnTo>
                  <a:pt x="135970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5188" rIns="81582" bIns="85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F0C72885-8256-3CF3-F31C-19752B080AB8}"/>
              </a:ext>
            </a:extLst>
          </p:cNvPr>
          <p:cNvSpPr/>
          <p:nvPr/>
        </p:nvSpPr>
        <p:spPr>
          <a:xfrm>
            <a:off x="6590875" y="3348942"/>
            <a:ext cx="1535687" cy="1122566"/>
          </a:xfrm>
          <a:custGeom>
            <a:avLst/>
            <a:gdLst>
              <a:gd name="connsiteX0" fmla="*/ 0 w 1834256"/>
              <a:gd name="connsiteY0" fmla="*/ 210348 h 1262062"/>
              <a:gd name="connsiteX1" fmla="*/ 210348 w 1834256"/>
              <a:gd name="connsiteY1" fmla="*/ 0 h 1262062"/>
              <a:gd name="connsiteX2" fmla="*/ 1623908 w 1834256"/>
              <a:gd name="connsiteY2" fmla="*/ 0 h 1262062"/>
              <a:gd name="connsiteX3" fmla="*/ 1834256 w 1834256"/>
              <a:gd name="connsiteY3" fmla="*/ 210348 h 1262062"/>
              <a:gd name="connsiteX4" fmla="*/ 1834256 w 1834256"/>
              <a:gd name="connsiteY4" fmla="*/ 1051714 h 1262062"/>
              <a:gd name="connsiteX5" fmla="*/ 1623908 w 1834256"/>
              <a:gd name="connsiteY5" fmla="*/ 1262062 h 1262062"/>
              <a:gd name="connsiteX6" fmla="*/ 210348 w 1834256"/>
              <a:gd name="connsiteY6" fmla="*/ 1262062 h 1262062"/>
              <a:gd name="connsiteX7" fmla="*/ 0 w 1834256"/>
              <a:gd name="connsiteY7" fmla="*/ 1051714 h 1262062"/>
              <a:gd name="connsiteX8" fmla="*/ 0 w 1834256"/>
              <a:gd name="connsiteY8" fmla="*/ 210348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256" h="1262062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FFE8C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solidFill>
                  <a:srgbClr val="005BAA"/>
                </a:solidFill>
              </a:rPr>
              <a:t>COP27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100" dirty="0">
                <a:solidFill>
                  <a:srgbClr val="005BAA"/>
                </a:solidFill>
              </a:rPr>
              <a:t>Adopts a decision welcoming GCOS IP</a:t>
            </a:r>
            <a:endParaRPr lang="en-GB" sz="1100" kern="1200" dirty="0">
              <a:solidFill>
                <a:srgbClr val="005BAA"/>
              </a:solidFill>
            </a:endParaRPr>
          </a:p>
        </p:txBody>
      </p:sp>
      <p:sp>
        <p:nvSpPr>
          <p:cNvPr id="62" name="Freeform 17">
            <a:extLst>
              <a:ext uri="{FF2B5EF4-FFF2-40B4-BE49-F238E27FC236}">
                <a16:creationId xmlns:a16="http://schemas.microsoft.com/office/drawing/2014/main" id="{B95BB2AC-FC17-C383-FF8D-9C81F658AE56}"/>
              </a:ext>
            </a:extLst>
          </p:cNvPr>
          <p:cNvSpPr/>
          <p:nvPr/>
        </p:nvSpPr>
        <p:spPr>
          <a:xfrm rot="8164863">
            <a:off x="8090930" y="4531648"/>
            <a:ext cx="469742" cy="378867"/>
          </a:xfrm>
          <a:custGeom>
            <a:avLst/>
            <a:gdLst>
              <a:gd name="connsiteX0" fmla="*/ 0 w 256727"/>
              <a:gd name="connsiteY0" fmla="*/ 85189 h 425946"/>
              <a:gd name="connsiteX1" fmla="*/ 128364 w 256727"/>
              <a:gd name="connsiteY1" fmla="*/ 85189 h 425946"/>
              <a:gd name="connsiteX2" fmla="*/ 128364 w 256727"/>
              <a:gd name="connsiteY2" fmla="*/ 0 h 425946"/>
              <a:gd name="connsiteX3" fmla="*/ 256727 w 256727"/>
              <a:gd name="connsiteY3" fmla="*/ 212973 h 425946"/>
              <a:gd name="connsiteX4" fmla="*/ 128364 w 256727"/>
              <a:gd name="connsiteY4" fmla="*/ 425946 h 425946"/>
              <a:gd name="connsiteX5" fmla="*/ 128364 w 256727"/>
              <a:gd name="connsiteY5" fmla="*/ 340757 h 425946"/>
              <a:gd name="connsiteX6" fmla="*/ 0 w 256727"/>
              <a:gd name="connsiteY6" fmla="*/ 340757 h 425946"/>
              <a:gd name="connsiteX7" fmla="*/ 0 w 256727"/>
              <a:gd name="connsiteY7" fmla="*/ 85189 h 4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727" h="425946">
                <a:moveTo>
                  <a:pt x="256726" y="340757"/>
                </a:moveTo>
                <a:lnTo>
                  <a:pt x="128363" y="340757"/>
                </a:lnTo>
                <a:lnTo>
                  <a:pt x="128363" y="425946"/>
                </a:lnTo>
                <a:lnTo>
                  <a:pt x="1" y="212973"/>
                </a:lnTo>
                <a:lnTo>
                  <a:pt x="128363" y="0"/>
                </a:lnTo>
                <a:lnTo>
                  <a:pt x="128363" y="85189"/>
                </a:lnTo>
                <a:lnTo>
                  <a:pt x="256726" y="85189"/>
                </a:lnTo>
                <a:lnTo>
                  <a:pt x="256726" y="340757"/>
                </a:lnTo>
                <a:close/>
              </a:path>
            </a:pathLst>
          </a:custGeom>
          <a:solidFill>
            <a:srgbClr val="115AA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17" tIns="85189" rIns="1" bIns="8518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200" kern="1200"/>
          </a:p>
        </p:txBody>
      </p:sp>
    </p:spTree>
    <p:extLst>
      <p:ext uri="{BB962C8B-B14F-4D97-AF65-F5344CB8AC3E}">
        <p14:creationId xmlns:p14="http://schemas.microsoft.com/office/powerpoint/2010/main" val="2646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2022 GCOS Implementation Plan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2118D7-77CE-71EC-AD2A-0CDF2C0D9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2" y="1250722"/>
            <a:ext cx="10205884" cy="50139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51998B-196F-4D97-C91D-8231D75B216B}"/>
              </a:ext>
            </a:extLst>
          </p:cNvPr>
          <p:cNvGrpSpPr>
            <a:grpSpLocks noChangeAspect="1"/>
          </p:cNvGrpSpPr>
          <p:nvPr/>
        </p:nvGrpSpPr>
        <p:grpSpPr>
          <a:xfrm>
            <a:off x="78133" y="393491"/>
            <a:ext cx="2004435" cy="1891116"/>
            <a:chOff x="4478311" y="1612717"/>
            <a:chExt cx="4845334" cy="4571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37E27E-49E9-504C-8765-767DE68F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9553">
              <a:off x="5171554" y="2401452"/>
              <a:ext cx="2221183" cy="222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96">
              <a:extLst>
                <a:ext uri="{FF2B5EF4-FFF2-40B4-BE49-F238E27FC236}">
                  <a16:creationId xmlns:a16="http://schemas.microsoft.com/office/drawing/2014/main" id="{4A24470F-8F29-8604-4BF2-9BC530B88FFE}"/>
                </a:ext>
              </a:extLst>
            </p:cNvPr>
            <p:cNvSpPr/>
            <p:nvPr/>
          </p:nvSpPr>
          <p:spPr>
            <a:xfrm rot="18541955">
              <a:off x="4684939" y="1902992"/>
              <a:ext cx="3240000" cy="3240001"/>
            </a:xfrm>
            <a:custGeom>
              <a:avLst/>
              <a:gdLst>
                <a:gd name="connsiteX0" fmla="*/ 2870071 w 3240000"/>
                <a:gd name="connsiteY0" fmla="*/ 589530 h 3240001"/>
                <a:gd name="connsiteX1" fmla="*/ 3240000 w 3240000"/>
                <a:gd name="connsiteY1" fmla="*/ 1620001 h 3240001"/>
                <a:gd name="connsiteX2" fmla="*/ 1620001 w 3240000"/>
                <a:gd name="connsiteY2" fmla="*/ 3240001 h 3240001"/>
                <a:gd name="connsiteX3" fmla="*/ 0 w 3240000"/>
                <a:gd name="connsiteY3" fmla="*/ 1620000 h 3240001"/>
                <a:gd name="connsiteX4" fmla="*/ 1620001 w 3240000"/>
                <a:gd name="connsiteY4" fmla="*/ 0 h 3240001"/>
                <a:gd name="connsiteX5" fmla="*/ 2870071 w 3240000"/>
                <a:gd name="connsiteY5" fmla="*/ 589530 h 3240001"/>
                <a:gd name="connsiteX6" fmla="*/ 2731174 w 3240000"/>
                <a:gd name="connsiteY6" fmla="*/ 704027 h 3240001"/>
                <a:gd name="connsiteX7" fmla="*/ 1620001 w 3240000"/>
                <a:gd name="connsiteY7" fmla="*/ 180000 h 3240001"/>
                <a:gd name="connsiteX8" fmla="*/ 180000 w 3240000"/>
                <a:gd name="connsiteY8" fmla="*/ 1620000 h 3240001"/>
                <a:gd name="connsiteX9" fmla="*/ 1620000 w 3240000"/>
                <a:gd name="connsiteY9" fmla="*/ 3060001 h 3240001"/>
                <a:gd name="connsiteX10" fmla="*/ 3060001 w 3240000"/>
                <a:gd name="connsiteY10" fmla="*/ 1620000 h 3240001"/>
                <a:gd name="connsiteX11" fmla="*/ 2731174 w 3240000"/>
                <a:gd name="connsiteY11" fmla="*/ 704027 h 32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000" h="3240001">
                  <a:moveTo>
                    <a:pt x="2870071" y="589530"/>
                  </a:moveTo>
                  <a:cubicBezTo>
                    <a:pt x="3101174" y="869562"/>
                    <a:pt x="3240000" y="1228569"/>
                    <a:pt x="3240000" y="1620001"/>
                  </a:cubicBezTo>
                  <a:cubicBezTo>
                    <a:pt x="3240000" y="2514702"/>
                    <a:pt x="2514702" y="3240001"/>
                    <a:pt x="1620001" y="3240001"/>
                  </a:cubicBezTo>
                  <a:cubicBezTo>
                    <a:pt x="725300" y="3240001"/>
                    <a:pt x="0" y="2514701"/>
                    <a:pt x="0" y="1620000"/>
                  </a:cubicBezTo>
                  <a:cubicBezTo>
                    <a:pt x="0" y="725299"/>
                    <a:pt x="725300" y="0"/>
                    <a:pt x="1620001" y="0"/>
                  </a:cubicBezTo>
                  <a:cubicBezTo>
                    <a:pt x="2123270" y="0"/>
                    <a:pt x="2572939" y="229489"/>
                    <a:pt x="2870071" y="589530"/>
                  </a:cubicBezTo>
                  <a:close/>
                  <a:moveTo>
                    <a:pt x="2731174" y="704027"/>
                  </a:moveTo>
                  <a:cubicBezTo>
                    <a:pt x="2467057" y="383991"/>
                    <a:pt x="2067351" y="180000"/>
                    <a:pt x="1620001" y="180000"/>
                  </a:cubicBezTo>
                  <a:cubicBezTo>
                    <a:pt x="824711" y="180000"/>
                    <a:pt x="180001" y="824710"/>
                    <a:pt x="180000" y="1620000"/>
                  </a:cubicBezTo>
                  <a:cubicBezTo>
                    <a:pt x="180000" y="2415291"/>
                    <a:pt x="824710" y="3060001"/>
                    <a:pt x="1620000" y="3060001"/>
                  </a:cubicBezTo>
                  <a:cubicBezTo>
                    <a:pt x="2415290" y="3060000"/>
                    <a:pt x="3060000" y="2415290"/>
                    <a:pt x="3060001" y="1620000"/>
                  </a:cubicBezTo>
                  <a:cubicBezTo>
                    <a:pt x="3060001" y="1272061"/>
                    <a:pt x="2936599" y="952944"/>
                    <a:pt x="2731174" y="704027"/>
                  </a:cubicBezTo>
                  <a:close/>
                </a:path>
              </a:pathLst>
            </a:custGeom>
            <a:solidFill>
              <a:srgbClr val="0A8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5" name="Freeform 97">
              <a:extLst>
                <a:ext uri="{FF2B5EF4-FFF2-40B4-BE49-F238E27FC236}">
                  <a16:creationId xmlns:a16="http://schemas.microsoft.com/office/drawing/2014/main" id="{9E7BB317-624E-C943-AD44-D71578FBDC32}"/>
                </a:ext>
              </a:extLst>
            </p:cNvPr>
            <p:cNvSpPr/>
            <p:nvPr/>
          </p:nvSpPr>
          <p:spPr>
            <a:xfrm rot="18541955">
              <a:off x="5044939" y="2262991"/>
              <a:ext cx="2520001" cy="2520001"/>
            </a:xfrm>
            <a:custGeom>
              <a:avLst/>
              <a:gdLst>
                <a:gd name="connsiteX0" fmla="*/ 2232278 w 2520001"/>
                <a:gd name="connsiteY0" fmla="*/ 458523 h 2520001"/>
                <a:gd name="connsiteX1" fmla="*/ 2520001 w 2520001"/>
                <a:gd name="connsiteY1" fmla="*/ 1260001 h 2520001"/>
                <a:gd name="connsiteX2" fmla="*/ 1260000 w 2520001"/>
                <a:gd name="connsiteY2" fmla="*/ 2520001 h 2520001"/>
                <a:gd name="connsiteX3" fmla="*/ 1 w 2520001"/>
                <a:gd name="connsiteY3" fmla="*/ 1260001 h 2520001"/>
                <a:gd name="connsiteX4" fmla="*/ 1260000 w 2520001"/>
                <a:gd name="connsiteY4" fmla="*/ 0 h 2520001"/>
                <a:gd name="connsiteX5" fmla="*/ 2232278 w 2520001"/>
                <a:gd name="connsiteY5" fmla="*/ 458523 h 2520001"/>
                <a:gd name="connsiteX6" fmla="*/ 2093381 w 2520001"/>
                <a:gd name="connsiteY6" fmla="*/ 573018 h 2520001"/>
                <a:gd name="connsiteX7" fmla="*/ 1260000 w 2520001"/>
                <a:gd name="connsiteY7" fmla="*/ 179999 h 2520001"/>
                <a:gd name="connsiteX8" fmla="*/ 180001 w 2520001"/>
                <a:gd name="connsiteY8" fmla="*/ 1259999 h 2520001"/>
                <a:gd name="connsiteX9" fmla="*/ 1260001 w 2520001"/>
                <a:gd name="connsiteY9" fmla="*/ 2339999 h 2520001"/>
                <a:gd name="connsiteX10" fmla="*/ 2340001 w 2520001"/>
                <a:gd name="connsiteY10" fmla="*/ 1259999 h 2520001"/>
                <a:gd name="connsiteX11" fmla="*/ 2093381 w 2520001"/>
                <a:gd name="connsiteY11" fmla="*/ 573018 h 25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0001" h="2520001">
                  <a:moveTo>
                    <a:pt x="2232278" y="458523"/>
                  </a:moveTo>
                  <a:cubicBezTo>
                    <a:pt x="2412024" y="676326"/>
                    <a:pt x="2520001" y="955553"/>
                    <a:pt x="2520001" y="1260001"/>
                  </a:cubicBezTo>
                  <a:cubicBezTo>
                    <a:pt x="2520000" y="1955880"/>
                    <a:pt x="1955879" y="2520000"/>
                    <a:pt x="1260000" y="2520001"/>
                  </a:cubicBezTo>
                  <a:cubicBezTo>
                    <a:pt x="564122" y="2520001"/>
                    <a:pt x="1" y="1955879"/>
                    <a:pt x="1" y="1260001"/>
                  </a:cubicBezTo>
                  <a:cubicBezTo>
                    <a:pt x="0" y="564121"/>
                    <a:pt x="564122" y="0"/>
                    <a:pt x="1260000" y="0"/>
                  </a:cubicBezTo>
                  <a:cubicBezTo>
                    <a:pt x="1651433" y="0"/>
                    <a:pt x="2001175" y="178492"/>
                    <a:pt x="2232278" y="458523"/>
                  </a:cubicBezTo>
                  <a:close/>
                  <a:moveTo>
                    <a:pt x="2093381" y="573018"/>
                  </a:moveTo>
                  <a:cubicBezTo>
                    <a:pt x="1895293" y="332991"/>
                    <a:pt x="1595514" y="179999"/>
                    <a:pt x="1260000" y="179999"/>
                  </a:cubicBezTo>
                  <a:cubicBezTo>
                    <a:pt x="663533" y="179999"/>
                    <a:pt x="180001" y="663531"/>
                    <a:pt x="180001" y="1259999"/>
                  </a:cubicBezTo>
                  <a:cubicBezTo>
                    <a:pt x="180001" y="1856467"/>
                    <a:pt x="663532" y="2339999"/>
                    <a:pt x="1260001" y="2339999"/>
                  </a:cubicBezTo>
                  <a:cubicBezTo>
                    <a:pt x="1856469" y="2339999"/>
                    <a:pt x="2340001" y="1856467"/>
                    <a:pt x="2340001" y="1259999"/>
                  </a:cubicBezTo>
                  <a:cubicBezTo>
                    <a:pt x="2340001" y="999044"/>
                    <a:pt x="2247450" y="759706"/>
                    <a:pt x="2093381" y="573018"/>
                  </a:cubicBezTo>
                  <a:close/>
                </a:path>
              </a:pathLst>
            </a:cu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7" name="Freeform 98">
              <a:extLst>
                <a:ext uri="{FF2B5EF4-FFF2-40B4-BE49-F238E27FC236}">
                  <a16:creationId xmlns:a16="http://schemas.microsoft.com/office/drawing/2014/main" id="{974DD5FC-9C2E-07F6-5A42-5A29E1518F1B}"/>
                </a:ext>
              </a:extLst>
            </p:cNvPr>
            <p:cNvSpPr/>
            <p:nvPr/>
          </p:nvSpPr>
          <p:spPr>
            <a:xfrm rot="18541955">
              <a:off x="4864939" y="2082991"/>
              <a:ext cx="2880001" cy="2880001"/>
            </a:xfrm>
            <a:custGeom>
              <a:avLst/>
              <a:gdLst>
                <a:gd name="connsiteX0" fmla="*/ 2551174 w 2880001"/>
                <a:gd name="connsiteY0" fmla="*/ 524027 h 2880001"/>
                <a:gd name="connsiteX1" fmla="*/ 2880001 w 2880001"/>
                <a:gd name="connsiteY1" fmla="*/ 1440000 h 2880001"/>
                <a:gd name="connsiteX2" fmla="*/ 1440000 w 2880001"/>
                <a:gd name="connsiteY2" fmla="*/ 2880001 h 2880001"/>
                <a:gd name="connsiteX3" fmla="*/ 0 w 2880001"/>
                <a:gd name="connsiteY3" fmla="*/ 1440000 h 2880001"/>
                <a:gd name="connsiteX4" fmla="*/ 1440001 w 2880001"/>
                <a:gd name="connsiteY4" fmla="*/ 0 h 2880001"/>
                <a:gd name="connsiteX5" fmla="*/ 2551174 w 2880001"/>
                <a:gd name="connsiteY5" fmla="*/ 524027 h 2880001"/>
                <a:gd name="connsiteX6" fmla="*/ 2412278 w 2880001"/>
                <a:gd name="connsiteY6" fmla="*/ 638523 h 2880001"/>
                <a:gd name="connsiteX7" fmla="*/ 1440000 w 2880001"/>
                <a:gd name="connsiteY7" fmla="*/ 180000 h 2880001"/>
                <a:gd name="connsiteX8" fmla="*/ 180001 w 2880001"/>
                <a:gd name="connsiteY8" fmla="*/ 1440001 h 2880001"/>
                <a:gd name="connsiteX9" fmla="*/ 1440000 w 2880001"/>
                <a:gd name="connsiteY9" fmla="*/ 2700001 h 2880001"/>
                <a:gd name="connsiteX10" fmla="*/ 2700001 w 2880001"/>
                <a:gd name="connsiteY10" fmla="*/ 1440001 h 2880001"/>
                <a:gd name="connsiteX11" fmla="*/ 2412278 w 2880001"/>
                <a:gd name="connsiteY11" fmla="*/ 638523 h 28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0001" h="2880001">
                  <a:moveTo>
                    <a:pt x="2551174" y="524027"/>
                  </a:moveTo>
                  <a:cubicBezTo>
                    <a:pt x="2756599" y="772944"/>
                    <a:pt x="2880001" y="1092061"/>
                    <a:pt x="2880001" y="1440000"/>
                  </a:cubicBezTo>
                  <a:cubicBezTo>
                    <a:pt x="2880000" y="2235290"/>
                    <a:pt x="2235290" y="2880000"/>
                    <a:pt x="1440000" y="2880001"/>
                  </a:cubicBezTo>
                  <a:cubicBezTo>
                    <a:pt x="644710" y="2880001"/>
                    <a:pt x="0" y="2235291"/>
                    <a:pt x="0" y="1440000"/>
                  </a:cubicBezTo>
                  <a:cubicBezTo>
                    <a:pt x="1" y="644710"/>
                    <a:pt x="644711" y="0"/>
                    <a:pt x="1440001" y="0"/>
                  </a:cubicBezTo>
                  <a:cubicBezTo>
                    <a:pt x="1887351" y="0"/>
                    <a:pt x="2287057" y="203991"/>
                    <a:pt x="2551174" y="524027"/>
                  </a:cubicBezTo>
                  <a:close/>
                  <a:moveTo>
                    <a:pt x="2412278" y="638523"/>
                  </a:moveTo>
                  <a:cubicBezTo>
                    <a:pt x="2181175" y="358492"/>
                    <a:pt x="1831433" y="180000"/>
                    <a:pt x="1440000" y="180000"/>
                  </a:cubicBezTo>
                  <a:cubicBezTo>
                    <a:pt x="744122" y="180000"/>
                    <a:pt x="180000" y="744121"/>
                    <a:pt x="180001" y="1440001"/>
                  </a:cubicBezTo>
                  <a:cubicBezTo>
                    <a:pt x="180001" y="2135879"/>
                    <a:pt x="744122" y="2700001"/>
                    <a:pt x="1440000" y="2700001"/>
                  </a:cubicBezTo>
                  <a:cubicBezTo>
                    <a:pt x="2135879" y="2700000"/>
                    <a:pt x="2700000" y="2135880"/>
                    <a:pt x="2700001" y="1440001"/>
                  </a:cubicBezTo>
                  <a:cubicBezTo>
                    <a:pt x="2700001" y="1135553"/>
                    <a:pt x="2592024" y="856326"/>
                    <a:pt x="2412278" y="638523"/>
                  </a:cubicBezTo>
                  <a:close/>
                </a:path>
              </a:pathLst>
            </a:custGeom>
            <a:solidFill>
              <a:srgbClr val="1C9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5DA5AA12-5AC6-9EDD-FC1C-C8156B8FCA59}"/>
                </a:ext>
              </a:extLst>
            </p:cNvPr>
            <p:cNvSpPr/>
            <p:nvPr/>
          </p:nvSpPr>
          <p:spPr>
            <a:xfrm rot="5400000">
              <a:off x="3441423" y="4559880"/>
              <a:ext cx="2661149" cy="587374"/>
            </a:xfrm>
            <a:custGeom>
              <a:avLst/>
              <a:gdLst>
                <a:gd name="connsiteX0" fmla="*/ 0 w 2661149"/>
                <a:gd name="connsiteY0" fmla="*/ 383687 h 587374"/>
                <a:gd name="connsiteX1" fmla="*/ 0 w 2661149"/>
                <a:gd name="connsiteY1" fmla="*/ 203687 h 587374"/>
                <a:gd name="connsiteX2" fmla="*/ 2154792 w 2661149"/>
                <a:gd name="connsiteY2" fmla="*/ 203687 h 587374"/>
                <a:gd name="connsiteX3" fmla="*/ 2154792 w 2661149"/>
                <a:gd name="connsiteY3" fmla="*/ 0 h 587374"/>
                <a:gd name="connsiteX4" fmla="*/ 2661149 w 2661149"/>
                <a:gd name="connsiteY4" fmla="*/ 293687 h 587374"/>
                <a:gd name="connsiteX5" fmla="*/ 2154792 w 2661149"/>
                <a:gd name="connsiteY5" fmla="*/ 587374 h 587374"/>
                <a:gd name="connsiteX6" fmla="*/ 2154792 w 2661149"/>
                <a:gd name="connsiteY6" fmla="*/ 383687 h 58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149" h="587374">
                  <a:moveTo>
                    <a:pt x="0" y="383687"/>
                  </a:moveTo>
                  <a:lnTo>
                    <a:pt x="0" y="203687"/>
                  </a:lnTo>
                  <a:lnTo>
                    <a:pt x="2154792" y="203687"/>
                  </a:lnTo>
                  <a:lnTo>
                    <a:pt x="2154792" y="0"/>
                  </a:lnTo>
                  <a:lnTo>
                    <a:pt x="2661149" y="293687"/>
                  </a:lnTo>
                  <a:lnTo>
                    <a:pt x="2154792" y="587374"/>
                  </a:lnTo>
                  <a:lnTo>
                    <a:pt x="2154792" y="383687"/>
                  </a:lnTo>
                  <a:close/>
                </a:path>
              </a:pathLst>
            </a:custGeom>
            <a:solidFill>
              <a:srgbClr val="0A8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/>
            </a:p>
          </p:txBody>
        </p:sp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370BC1D9-E8FA-D335-0544-B2C6167E353D}"/>
                </a:ext>
              </a:extLst>
            </p:cNvPr>
            <p:cNvSpPr/>
            <p:nvPr/>
          </p:nvSpPr>
          <p:spPr>
            <a:xfrm rot="19800000">
              <a:off x="6657288" y="3805348"/>
              <a:ext cx="2666357" cy="587375"/>
            </a:xfrm>
            <a:custGeom>
              <a:avLst/>
              <a:gdLst>
                <a:gd name="connsiteX0" fmla="*/ 2159999 w 2666357"/>
                <a:gd name="connsiteY0" fmla="*/ 0 h 587375"/>
                <a:gd name="connsiteX1" fmla="*/ 2666357 w 2666357"/>
                <a:gd name="connsiteY1" fmla="*/ 293688 h 587375"/>
                <a:gd name="connsiteX2" fmla="*/ 2159999 w 2666357"/>
                <a:gd name="connsiteY2" fmla="*/ 587375 h 587375"/>
                <a:gd name="connsiteX3" fmla="*/ 2159999 w 2666357"/>
                <a:gd name="connsiteY3" fmla="*/ 383687 h 587375"/>
                <a:gd name="connsiteX4" fmla="*/ 0 w 2666357"/>
                <a:gd name="connsiteY4" fmla="*/ 383687 h 587375"/>
                <a:gd name="connsiteX5" fmla="*/ 0 w 2666357"/>
                <a:gd name="connsiteY5" fmla="*/ 203687 h 587375"/>
                <a:gd name="connsiteX6" fmla="*/ 2159999 w 2666357"/>
                <a:gd name="connsiteY6" fmla="*/ 203687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357" h="587375">
                  <a:moveTo>
                    <a:pt x="2159999" y="0"/>
                  </a:moveTo>
                  <a:lnTo>
                    <a:pt x="2666357" y="293688"/>
                  </a:lnTo>
                  <a:lnTo>
                    <a:pt x="2159999" y="587375"/>
                  </a:lnTo>
                  <a:lnTo>
                    <a:pt x="2159999" y="383687"/>
                  </a:lnTo>
                  <a:lnTo>
                    <a:pt x="0" y="383687"/>
                  </a:lnTo>
                  <a:lnTo>
                    <a:pt x="0" y="203687"/>
                  </a:lnTo>
                  <a:lnTo>
                    <a:pt x="2159999" y="203687"/>
                  </a:lnTo>
                  <a:close/>
                </a:path>
              </a:pathLst>
            </a:custGeom>
            <a:solidFill>
              <a:srgbClr val="1C9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/>
            </a:p>
          </p:txBody>
        </p:sp>
        <p:sp>
          <p:nvSpPr>
            <p:cNvPr id="11" name="Freeform 102">
              <a:extLst>
                <a:ext uri="{FF2B5EF4-FFF2-40B4-BE49-F238E27FC236}">
                  <a16:creationId xmlns:a16="http://schemas.microsoft.com/office/drawing/2014/main" id="{D1580F34-76C5-EAB0-6316-E2BBC6E807DA}"/>
                </a:ext>
              </a:extLst>
            </p:cNvPr>
            <p:cNvSpPr/>
            <p:nvPr/>
          </p:nvSpPr>
          <p:spPr>
            <a:xfrm rot="18000000">
              <a:off x="5552210" y="607103"/>
              <a:ext cx="587374" cy="2598602"/>
            </a:xfrm>
            <a:custGeom>
              <a:avLst/>
              <a:gdLst>
                <a:gd name="connsiteX0" fmla="*/ 293687 w 587374"/>
                <a:gd name="connsiteY0" fmla="*/ 0 h 2663023"/>
                <a:gd name="connsiteX1" fmla="*/ 587374 w 587374"/>
                <a:gd name="connsiteY1" fmla="*/ 506357 h 2663023"/>
                <a:gd name="connsiteX2" fmla="*/ 383687 w 587374"/>
                <a:gd name="connsiteY2" fmla="*/ 506357 h 2663023"/>
                <a:gd name="connsiteX3" fmla="*/ 383687 w 587374"/>
                <a:gd name="connsiteY3" fmla="*/ 2663023 h 2663023"/>
                <a:gd name="connsiteX4" fmla="*/ 203687 w 587374"/>
                <a:gd name="connsiteY4" fmla="*/ 2663023 h 2663023"/>
                <a:gd name="connsiteX5" fmla="*/ 203687 w 587374"/>
                <a:gd name="connsiteY5" fmla="*/ 506357 h 2663023"/>
                <a:gd name="connsiteX6" fmla="*/ 0 w 587374"/>
                <a:gd name="connsiteY6" fmla="*/ 506357 h 26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374" h="2663023">
                  <a:moveTo>
                    <a:pt x="293687" y="0"/>
                  </a:moveTo>
                  <a:lnTo>
                    <a:pt x="587374" y="506357"/>
                  </a:lnTo>
                  <a:lnTo>
                    <a:pt x="383687" y="506357"/>
                  </a:lnTo>
                  <a:lnTo>
                    <a:pt x="383687" y="2663023"/>
                  </a:lnTo>
                  <a:lnTo>
                    <a:pt x="203687" y="2663023"/>
                  </a:lnTo>
                  <a:lnTo>
                    <a:pt x="203687" y="506357"/>
                  </a:lnTo>
                  <a:lnTo>
                    <a:pt x="0" y="506357"/>
                  </a:lnTo>
                  <a:close/>
                </a:path>
              </a:pathLst>
            </a:cu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105"/>
            </a:p>
          </p:txBody>
        </p:sp>
      </p:grpSp>
    </p:spTree>
    <p:extLst>
      <p:ext uri="{BB962C8B-B14F-4D97-AF65-F5344CB8AC3E}">
        <p14:creationId xmlns:p14="http://schemas.microsoft.com/office/powerpoint/2010/main" val="10860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WMO/NMHS Annex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51998B-196F-4D97-C91D-8231D75B216B}"/>
              </a:ext>
            </a:extLst>
          </p:cNvPr>
          <p:cNvGrpSpPr>
            <a:grpSpLocks noChangeAspect="1"/>
          </p:cNvGrpSpPr>
          <p:nvPr/>
        </p:nvGrpSpPr>
        <p:grpSpPr>
          <a:xfrm>
            <a:off x="78133" y="393491"/>
            <a:ext cx="2004435" cy="1891116"/>
            <a:chOff x="4478311" y="1612717"/>
            <a:chExt cx="4845334" cy="4571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37E27E-49E9-504C-8765-767DE68F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9553">
              <a:off x="5171554" y="2401452"/>
              <a:ext cx="2221183" cy="222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96">
              <a:extLst>
                <a:ext uri="{FF2B5EF4-FFF2-40B4-BE49-F238E27FC236}">
                  <a16:creationId xmlns:a16="http://schemas.microsoft.com/office/drawing/2014/main" id="{4A24470F-8F29-8604-4BF2-9BC530B88FFE}"/>
                </a:ext>
              </a:extLst>
            </p:cNvPr>
            <p:cNvSpPr/>
            <p:nvPr/>
          </p:nvSpPr>
          <p:spPr>
            <a:xfrm rot="18541955">
              <a:off x="4684939" y="1902992"/>
              <a:ext cx="3240000" cy="3240001"/>
            </a:xfrm>
            <a:custGeom>
              <a:avLst/>
              <a:gdLst>
                <a:gd name="connsiteX0" fmla="*/ 2870071 w 3240000"/>
                <a:gd name="connsiteY0" fmla="*/ 589530 h 3240001"/>
                <a:gd name="connsiteX1" fmla="*/ 3240000 w 3240000"/>
                <a:gd name="connsiteY1" fmla="*/ 1620001 h 3240001"/>
                <a:gd name="connsiteX2" fmla="*/ 1620001 w 3240000"/>
                <a:gd name="connsiteY2" fmla="*/ 3240001 h 3240001"/>
                <a:gd name="connsiteX3" fmla="*/ 0 w 3240000"/>
                <a:gd name="connsiteY3" fmla="*/ 1620000 h 3240001"/>
                <a:gd name="connsiteX4" fmla="*/ 1620001 w 3240000"/>
                <a:gd name="connsiteY4" fmla="*/ 0 h 3240001"/>
                <a:gd name="connsiteX5" fmla="*/ 2870071 w 3240000"/>
                <a:gd name="connsiteY5" fmla="*/ 589530 h 3240001"/>
                <a:gd name="connsiteX6" fmla="*/ 2731174 w 3240000"/>
                <a:gd name="connsiteY6" fmla="*/ 704027 h 3240001"/>
                <a:gd name="connsiteX7" fmla="*/ 1620001 w 3240000"/>
                <a:gd name="connsiteY7" fmla="*/ 180000 h 3240001"/>
                <a:gd name="connsiteX8" fmla="*/ 180000 w 3240000"/>
                <a:gd name="connsiteY8" fmla="*/ 1620000 h 3240001"/>
                <a:gd name="connsiteX9" fmla="*/ 1620000 w 3240000"/>
                <a:gd name="connsiteY9" fmla="*/ 3060001 h 3240001"/>
                <a:gd name="connsiteX10" fmla="*/ 3060001 w 3240000"/>
                <a:gd name="connsiteY10" fmla="*/ 1620000 h 3240001"/>
                <a:gd name="connsiteX11" fmla="*/ 2731174 w 3240000"/>
                <a:gd name="connsiteY11" fmla="*/ 704027 h 32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000" h="3240001">
                  <a:moveTo>
                    <a:pt x="2870071" y="589530"/>
                  </a:moveTo>
                  <a:cubicBezTo>
                    <a:pt x="3101174" y="869562"/>
                    <a:pt x="3240000" y="1228569"/>
                    <a:pt x="3240000" y="1620001"/>
                  </a:cubicBezTo>
                  <a:cubicBezTo>
                    <a:pt x="3240000" y="2514702"/>
                    <a:pt x="2514702" y="3240001"/>
                    <a:pt x="1620001" y="3240001"/>
                  </a:cubicBezTo>
                  <a:cubicBezTo>
                    <a:pt x="725300" y="3240001"/>
                    <a:pt x="0" y="2514701"/>
                    <a:pt x="0" y="1620000"/>
                  </a:cubicBezTo>
                  <a:cubicBezTo>
                    <a:pt x="0" y="725299"/>
                    <a:pt x="725300" y="0"/>
                    <a:pt x="1620001" y="0"/>
                  </a:cubicBezTo>
                  <a:cubicBezTo>
                    <a:pt x="2123270" y="0"/>
                    <a:pt x="2572939" y="229489"/>
                    <a:pt x="2870071" y="589530"/>
                  </a:cubicBezTo>
                  <a:close/>
                  <a:moveTo>
                    <a:pt x="2731174" y="704027"/>
                  </a:moveTo>
                  <a:cubicBezTo>
                    <a:pt x="2467057" y="383991"/>
                    <a:pt x="2067351" y="180000"/>
                    <a:pt x="1620001" y="180000"/>
                  </a:cubicBezTo>
                  <a:cubicBezTo>
                    <a:pt x="824711" y="180000"/>
                    <a:pt x="180001" y="824710"/>
                    <a:pt x="180000" y="1620000"/>
                  </a:cubicBezTo>
                  <a:cubicBezTo>
                    <a:pt x="180000" y="2415291"/>
                    <a:pt x="824710" y="3060001"/>
                    <a:pt x="1620000" y="3060001"/>
                  </a:cubicBezTo>
                  <a:cubicBezTo>
                    <a:pt x="2415290" y="3060000"/>
                    <a:pt x="3060000" y="2415290"/>
                    <a:pt x="3060001" y="1620000"/>
                  </a:cubicBezTo>
                  <a:cubicBezTo>
                    <a:pt x="3060001" y="1272061"/>
                    <a:pt x="2936599" y="952944"/>
                    <a:pt x="2731174" y="704027"/>
                  </a:cubicBezTo>
                  <a:close/>
                </a:path>
              </a:pathLst>
            </a:custGeom>
            <a:solidFill>
              <a:srgbClr val="0A8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5" name="Freeform 97">
              <a:extLst>
                <a:ext uri="{FF2B5EF4-FFF2-40B4-BE49-F238E27FC236}">
                  <a16:creationId xmlns:a16="http://schemas.microsoft.com/office/drawing/2014/main" id="{9E7BB317-624E-C943-AD44-D71578FBDC32}"/>
                </a:ext>
              </a:extLst>
            </p:cNvPr>
            <p:cNvSpPr/>
            <p:nvPr/>
          </p:nvSpPr>
          <p:spPr>
            <a:xfrm rot="18541955">
              <a:off x="5044939" y="2262991"/>
              <a:ext cx="2520001" cy="2520001"/>
            </a:xfrm>
            <a:custGeom>
              <a:avLst/>
              <a:gdLst>
                <a:gd name="connsiteX0" fmla="*/ 2232278 w 2520001"/>
                <a:gd name="connsiteY0" fmla="*/ 458523 h 2520001"/>
                <a:gd name="connsiteX1" fmla="*/ 2520001 w 2520001"/>
                <a:gd name="connsiteY1" fmla="*/ 1260001 h 2520001"/>
                <a:gd name="connsiteX2" fmla="*/ 1260000 w 2520001"/>
                <a:gd name="connsiteY2" fmla="*/ 2520001 h 2520001"/>
                <a:gd name="connsiteX3" fmla="*/ 1 w 2520001"/>
                <a:gd name="connsiteY3" fmla="*/ 1260001 h 2520001"/>
                <a:gd name="connsiteX4" fmla="*/ 1260000 w 2520001"/>
                <a:gd name="connsiteY4" fmla="*/ 0 h 2520001"/>
                <a:gd name="connsiteX5" fmla="*/ 2232278 w 2520001"/>
                <a:gd name="connsiteY5" fmla="*/ 458523 h 2520001"/>
                <a:gd name="connsiteX6" fmla="*/ 2093381 w 2520001"/>
                <a:gd name="connsiteY6" fmla="*/ 573018 h 2520001"/>
                <a:gd name="connsiteX7" fmla="*/ 1260000 w 2520001"/>
                <a:gd name="connsiteY7" fmla="*/ 179999 h 2520001"/>
                <a:gd name="connsiteX8" fmla="*/ 180001 w 2520001"/>
                <a:gd name="connsiteY8" fmla="*/ 1259999 h 2520001"/>
                <a:gd name="connsiteX9" fmla="*/ 1260001 w 2520001"/>
                <a:gd name="connsiteY9" fmla="*/ 2339999 h 2520001"/>
                <a:gd name="connsiteX10" fmla="*/ 2340001 w 2520001"/>
                <a:gd name="connsiteY10" fmla="*/ 1259999 h 2520001"/>
                <a:gd name="connsiteX11" fmla="*/ 2093381 w 2520001"/>
                <a:gd name="connsiteY11" fmla="*/ 573018 h 25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0001" h="2520001">
                  <a:moveTo>
                    <a:pt x="2232278" y="458523"/>
                  </a:moveTo>
                  <a:cubicBezTo>
                    <a:pt x="2412024" y="676326"/>
                    <a:pt x="2520001" y="955553"/>
                    <a:pt x="2520001" y="1260001"/>
                  </a:cubicBezTo>
                  <a:cubicBezTo>
                    <a:pt x="2520000" y="1955880"/>
                    <a:pt x="1955879" y="2520000"/>
                    <a:pt x="1260000" y="2520001"/>
                  </a:cubicBezTo>
                  <a:cubicBezTo>
                    <a:pt x="564122" y="2520001"/>
                    <a:pt x="1" y="1955879"/>
                    <a:pt x="1" y="1260001"/>
                  </a:cubicBezTo>
                  <a:cubicBezTo>
                    <a:pt x="0" y="564121"/>
                    <a:pt x="564122" y="0"/>
                    <a:pt x="1260000" y="0"/>
                  </a:cubicBezTo>
                  <a:cubicBezTo>
                    <a:pt x="1651433" y="0"/>
                    <a:pt x="2001175" y="178492"/>
                    <a:pt x="2232278" y="458523"/>
                  </a:cubicBezTo>
                  <a:close/>
                  <a:moveTo>
                    <a:pt x="2093381" y="573018"/>
                  </a:moveTo>
                  <a:cubicBezTo>
                    <a:pt x="1895293" y="332991"/>
                    <a:pt x="1595514" y="179999"/>
                    <a:pt x="1260000" y="179999"/>
                  </a:cubicBezTo>
                  <a:cubicBezTo>
                    <a:pt x="663533" y="179999"/>
                    <a:pt x="180001" y="663531"/>
                    <a:pt x="180001" y="1259999"/>
                  </a:cubicBezTo>
                  <a:cubicBezTo>
                    <a:pt x="180001" y="1856467"/>
                    <a:pt x="663532" y="2339999"/>
                    <a:pt x="1260001" y="2339999"/>
                  </a:cubicBezTo>
                  <a:cubicBezTo>
                    <a:pt x="1856469" y="2339999"/>
                    <a:pt x="2340001" y="1856467"/>
                    <a:pt x="2340001" y="1259999"/>
                  </a:cubicBezTo>
                  <a:cubicBezTo>
                    <a:pt x="2340001" y="999044"/>
                    <a:pt x="2247450" y="759706"/>
                    <a:pt x="2093381" y="573018"/>
                  </a:cubicBezTo>
                  <a:close/>
                </a:path>
              </a:pathLst>
            </a:cu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7" name="Freeform 98">
              <a:extLst>
                <a:ext uri="{FF2B5EF4-FFF2-40B4-BE49-F238E27FC236}">
                  <a16:creationId xmlns:a16="http://schemas.microsoft.com/office/drawing/2014/main" id="{974DD5FC-9C2E-07F6-5A42-5A29E1518F1B}"/>
                </a:ext>
              </a:extLst>
            </p:cNvPr>
            <p:cNvSpPr/>
            <p:nvPr/>
          </p:nvSpPr>
          <p:spPr>
            <a:xfrm rot="18541955">
              <a:off x="4864939" y="2082991"/>
              <a:ext cx="2880001" cy="2880001"/>
            </a:xfrm>
            <a:custGeom>
              <a:avLst/>
              <a:gdLst>
                <a:gd name="connsiteX0" fmla="*/ 2551174 w 2880001"/>
                <a:gd name="connsiteY0" fmla="*/ 524027 h 2880001"/>
                <a:gd name="connsiteX1" fmla="*/ 2880001 w 2880001"/>
                <a:gd name="connsiteY1" fmla="*/ 1440000 h 2880001"/>
                <a:gd name="connsiteX2" fmla="*/ 1440000 w 2880001"/>
                <a:gd name="connsiteY2" fmla="*/ 2880001 h 2880001"/>
                <a:gd name="connsiteX3" fmla="*/ 0 w 2880001"/>
                <a:gd name="connsiteY3" fmla="*/ 1440000 h 2880001"/>
                <a:gd name="connsiteX4" fmla="*/ 1440001 w 2880001"/>
                <a:gd name="connsiteY4" fmla="*/ 0 h 2880001"/>
                <a:gd name="connsiteX5" fmla="*/ 2551174 w 2880001"/>
                <a:gd name="connsiteY5" fmla="*/ 524027 h 2880001"/>
                <a:gd name="connsiteX6" fmla="*/ 2412278 w 2880001"/>
                <a:gd name="connsiteY6" fmla="*/ 638523 h 2880001"/>
                <a:gd name="connsiteX7" fmla="*/ 1440000 w 2880001"/>
                <a:gd name="connsiteY7" fmla="*/ 180000 h 2880001"/>
                <a:gd name="connsiteX8" fmla="*/ 180001 w 2880001"/>
                <a:gd name="connsiteY8" fmla="*/ 1440001 h 2880001"/>
                <a:gd name="connsiteX9" fmla="*/ 1440000 w 2880001"/>
                <a:gd name="connsiteY9" fmla="*/ 2700001 h 2880001"/>
                <a:gd name="connsiteX10" fmla="*/ 2700001 w 2880001"/>
                <a:gd name="connsiteY10" fmla="*/ 1440001 h 2880001"/>
                <a:gd name="connsiteX11" fmla="*/ 2412278 w 2880001"/>
                <a:gd name="connsiteY11" fmla="*/ 638523 h 28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0001" h="2880001">
                  <a:moveTo>
                    <a:pt x="2551174" y="524027"/>
                  </a:moveTo>
                  <a:cubicBezTo>
                    <a:pt x="2756599" y="772944"/>
                    <a:pt x="2880001" y="1092061"/>
                    <a:pt x="2880001" y="1440000"/>
                  </a:cubicBezTo>
                  <a:cubicBezTo>
                    <a:pt x="2880000" y="2235290"/>
                    <a:pt x="2235290" y="2880000"/>
                    <a:pt x="1440000" y="2880001"/>
                  </a:cubicBezTo>
                  <a:cubicBezTo>
                    <a:pt x="644710" y="2880001"/>
                    <a:pt x="0" y="2235291"/>
                    <a:pt x="0" y="1440000"/>
                  </a:cubicBezTo>
                  <a:cubicBezTo>
                    <a:pt x="1" y="644710"/>
                    <a:pt x="644711" y="0"/>
                    <a:pt x="1440001" y="0"/>
                  </a:cubicBezTo>
                  <a:cubicBezTo>
                    <a:pt x="1887351" y="0"/>
                    <a:pt x="2287057" y="203991"/>
                    <a:pt x="2551174" y="524027"/>
                  </a:cubicBezTo>
                  <a:close/>
                  <a:moveTo>
                    <a:pt x="2412278" y="638523"/>
                  </a:moveTo>
                  <a:cubicBezTo>
                    <a:pt x="2181175" y="358492"/>
                    <a:pt x="1831433" y="180000"/>
                    <a:pt x="1440000" y="180000"/>
                  </a:cubicBezTo>
                  <a:cubicBezTo>
                    <a:pt x="744122" y="180000"/>
                    <a:pt x="180000" y="744121"/>
                    <a:pt x="180001" y="1440001"/>
                  </a:cubicBezTo>
                  <a:cubicBezTo>
                    <a:pt x="180001" y="2135879"/>
                    <a:pt x="744122" y="2700001"/>
                    <a:pt x="1440000" y="2700001"/>
                  </a:cubicBezTo>
                  <a:cubicBezTo>
                    <a:pt x="2135879" y="2700000"/>
                    <a:pt x="2700000" y="2135880"/>
                    <a:pt x="2700001" y="1440001"/>
                  </a:cubicBezTo>
                  <a:cubicBezTo>
                    <a:pt x="2700001" y="1135553"/>
                    <a:pt x="2592024" y="856326"/>
                    <a:pt x="2412278" y="638523"/>
                  </a:cubicBezTo>
                  <a:close/>
                </a:path>
              </a:pathLst>
            </a:custGeom>
            <a:solidFill>
              <a:srgbClr val="1C9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 dirty="0"/>
            </a:p>
          </p:txBody>
        </p: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5DA5AA12-5AC6-9EDD-FC1C-C8156B8FCA59}"/>
                </a:ext>
              </a:extLst>
            </p:cNvPr>
            <p:cNvSpPr/>
            <p:nvPr/>
          </p:nvSpPr>
          <p:spPr>
            <a:xfrm rot="5400000">
              <a:off x="3441423" y="4559880"/>
              <a:ext cx="2661149" cy="587374"/>
            </a:xfrm>
            <a:custGeom>
              <a:avLst/>
              <a:gdLst>
                <a:gd name="connsiteX0" fmla="*/ 0 w 2661149"/>
                <a:gd name="connsiteY0" fmla="*/ 383687 h 587374"/>
                <a:gd name="connsiteX1" fmla="*/ 0 w 2661149"/>
                <a:gd name="connsiteY1" fmla="*/ 203687 h 587374"/>
                <a:gd name="connsiteX2" fmla="*/ 2154792 w 2661149"/>
                <a:gd name="connsiteY2" fmla="*/ 203687 h 587374"/>
                <a:gd name="connsiteX3" fmla="*/ 2154792 w 2661149"/>
                <a:gd name="connsiteY3" fmla="*/ 0 h 587374"/>
                <a:gd name="connsiteX4" fmla="*/ 2661149 w 2661149"/>
                <a:gd name="connsiteY4" fmla="*/ 293687 h 587374"/>
                <a:gd name="connsiteX5" fmla="*/ 2154792 w 2661149"/>
                <a:gd name="connsiteY5" fmla="*/ 587374 h 587374"/>
                <a:gd name="connsiteX6" fmla="*/ 2154792 w 2661149"/>
                <a:gd name="connsiteY6" fmla="*/ 383687 h 58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149" h="587374">
                  <a:moveTo>
                    <a:pt x="0" y="383687"/>
                  </a:moveTo>
                  <a:lnTo>
                    <a:pt x="0" y="203687"/>
                  </a:lnTo>
                  <a:lnTo>
                    <a:pt x="2154792" y="203687"/>
                  </a:lnTo>
                  <a:lnTo>
                    <a:pt x="2154792" y="0"/>
                  </a:lnTo>
                  <a:lnTo>
                    <a:pt x="2661149" y="293687"/>
                  </a:lnTo>
                  <a:lnTo>
                    <a:pt x="2154792" y="587374"/>
                  </a:lnTo>
                  <a:lnTo>
                    <a:pt x="2154792" y="383687"/>
                  </a:lnTo>
                  <a:close/>
                </a:path>
              </a:pathLst>
            </a:custGeom>
            <a:solidFill>
              <a:srgbClr val="0A80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/>
            </a:p>
          </p:txBody>
        </p:sp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370BC1D9-E8FA-D335-0544-B2C6167E353D}"/>
                </a:ext>
              </a:extLst>
            </p:cNvPr>
            <p:cNvSpPr/>
            <p:nvPr/>
          </p:nvSpPr>
          <p:spPr>
            <a:xfrm rot="19800000">
              <a:off x="6657288" y="3805348"/>
              <a:ext cx="2666357" cy="587375"/>
            </a:xfrm>
            <a:custGeom>
              <a:avLst/>
              <a:gdLst>
                <a:gd name="connsiteX0" fmla="*/ 2159999 w 2666357"/>
                <a:gd name="connsiteY0" fmla="*/ 0 h 587375"/>
                <a:gd name="connsiteX1" fmla="*/ 2666357 w 2666357"/>
                <a:gd name="connsiteY1" fmla="*/ 293688 h 587375"/>
                <a:gd name="connsiteX2" fmla="*/ 2159999 w 2666357"/>
                <a:gd name="connsiteY2" fmla="*/ 587375 h 587375"/>
                <a:gd name="connsiteX3" fmla="*/ 2159999 w 2666357"/>
                <a:gd name="connsiteY3" fmla="*/ 383687 h 587375"/>
                <a:gd name="connsiteX4" fmla="*/ 0 w 2666357"/>
                <a:gd name="connsiteY4" fmla="*/ 383687 h 587375"/>
                <a:gd name="connsiteX5" fmla="*/ 0 w 2666357"/>
                <a:gd name="connsiteY5" fmla="*/ 203687 h 587375"/>
                <a:gd name="connsiteX6" fmla="*/ 2159999 w 2666357"/>
                <a:gd name="connsiteY6" fmla="*/ 203687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357" h="587375">
                  <a:moveTo>
                    <a:pt x="2159999" y="0"/>
                  </a:moveTo>
                  <a:lnTo>
                    <a:pt x="2666357" y="293688"/>
                  </a:lnTo>
                  <a:lnTo>
                    <a:pt x="2159999" y="587375"/>
                  </a:lnTo>
                  <a:lnTo>
                    <a:pt x="2159999" y="383687"/>
                  </a:lnTo>
                  <a:lnTo>
                    <a:pt x="0" y="383687"/>
                  </a:lnTo>
                  <a:lnTo>
                    <a:pt x="0" y="203687"/>
                  </a:lnTo>
                  <a:lnTo>
                    <a:pt x="2159999" y="203687"/>
                  </a:lnTo>
                  <a:close/>
                </a:path>
              </a:pathLst>
            </a:custGeom>
            <a:solidFill>
              <a:srgbClr val="1C9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H" sz="1105"/>
            </a:p>
          </p:txBody>
        </p:sp>
        <p:sp>
          <p:nvSpPr>
            <p:cNvPr id="11" name="Freeform 102">
              <a:extLst>
                <a:ext uri="{FF2B5EF4-FFF2-40B4-BE49-F238E27FC236}">
                  <a16:creationId xmlns:a16="http://schemas.microsoft.com/office/drawing/2014/main" id="{D1580F34-76C5-EAB0-6316-E2BBC6E807DA}"/>
                </a:ext>
              </a:extLst>
            </p:cNvPr>
            <p:cNvSpPr/>
            <p:nvPr/>
          </p:nvSpPr>
          <p:spPr>
            <a:xfrm rot="18000000">
              <a:off x="5552210" y="607103"/>
              <a:ext cx="587374" cy="2598602"/>
            </a:xfrm>
            <a:custGeom>
              <a:avLst/>
              <a:gdLst>
                <a:gd name="connsiteX0" fmla="*/ 293687 w 587374"/>
                <a:gd name="connsiteY0" fmla="*/ 0 h 2663023"/>
                <a:gd name="connsiteX1" fmla="*/ 587374 w 587374"/>
                <a:gd name="connsiteY1" fmla="*/ 506357 h 2663023"/>
                <a:gd name="connsiteX2" fmla="*/ 383687 w 587374"/>
                <a:gd name="connsiteY2" fmla="*/ 506357 h 2663023"/>
                <a:gd name="connsiteX3" fmla="*/ 383687 w 587374"/>
                <a:gd name="connsiteY3" fmla="*/ 2663023 h 2663023"/>
                <a:gd name="connsiteX4" fmla="*/ 203687 w 587374"/>
                <a:gd name="connsiteY4" fmla="*/ 2663023 h 2663023"/>
                <a:gd name="connsiteX5" fmla="*/ 203687 w 587374"/>
                <a:gd name="connsiteY5" fmla="*/ 506357 h 2663023"/>
                <a:gd name="connsiteX6" fmla="*/ 0 w 587374"/>
                <a:gd name="connsiteY6" fmla="*/ 506357 h 26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374" h="2663023">
                  <a:moveTo>
                    <a:pt x="293687" y="0"/>
                  </a:moveTo>
                  <a:lnTo>
                    <a:pt x="587374" y="506357"/>
                  </a:lnTo>
                  <a:lnTo>
                    <a:pt x="383687" y="506357"/>
                  </a:lnTo>
                  <a:lnTo>
                    <a:pt x="383687" y="2663023"/>
                  </a:lnTo>
                  <a:lnTo>
                    <a:pt x="203687" y="2663023"/>
                  </a:lnTo>
                  <a:lnTo>
                    <a:pt x="203687" y="506357"/>
                  </a:lnTo>
                  <a:lnTo>
                    <a:pt x="0" y="506357"/>
                  </a:lnTo>
                  <a:close/>
                </a:path>
              </a:pathLst>
            </a:cu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105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901A9D-8DD4-7411-C5F6-9CE13381D91C}"/>
              </a:ext>
            </a:extLst>
          </p:cNvPr>
          <p:cNvSpPr/>
          <p:nvPr/>
        </p:nvSpPr>
        <p:spPr>
          <a:xfrm>
            <a:off x="528298" y="1959130"/>
            <a:ext cx="3153923" cy="1956586"/>
          </a:xfrm>
          <a:custGeom>
            <a:avLst/>
            <a:gdLst>
              <a:gd name="connsiteX0" fmla="*/ 0 w 3786513"/>
              <a:gd name="connsiteY0" fmla="*/ 0 h 2271908"/>
              <a:gd name="connsiteX1" fmla="*/ 3786513 w 3786513"/>
              <a:gd name="connsiteY1" fmla="*/ 0 h 2271908"/>
              <a:gd name="connsiteX2" fmla="*/ 3786513 w 3786513"/>
              <a:gd name="connsiteY2" fmla="*/ 2271908 h 2271908"/>
              <a:gd name="connsiteX3" fmla="*/ 0 w 3786513"/>
              <a:gd name="connsiteY3" fmla="*/ 2271908 h 2271908"/>
              <a:gd name="connsiteX4" fmla="*/ 0 w 3786513"/>
              <a:gd name="connsiteY4" fmla="*/ 0 h 2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13" h="2271908">
                <a:moveTo>
                  <a:pt x="0" y="0"/>
                </a:moveTo>
                <a:lnTo>
                  <a:pt x="3786513" y="0"/>
                </a:lnTo>
                <a:lnTo>
                  <a:pt x="3786513" y="2271908"/>
                </a:lnTo>
                <a:lnTo>
                  <a:pt x="0" y="2271908"/>
                </a:lnTo>
                <a:lnTo>
                  <a:pt x="0" y="0"/>
                </a:lnTo>
                <a:close/>
              </a:path>
            </a:pathLst>
          </a:custGeom>
          <a:solidFill>
            <a:srgbClr val="0A80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kern="1200" dirty="0">
                <a:latin typeface="+mj-lt"/>
              </a:rPr>
              <a:t>A: ENSURING SUSTAINABILITY</a:t>
            </a:r>
            <a:endParaRPr lang="en-GB" sz="2000" kern="1200" dirty="0">
              <a:latin typeface="+mj-lt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latin typeface="+mj-lt"/>
              </a:rPr>
              <a:t>Ensure necessary levels of long-term funding support for in-situ networks, from observations to data delivery</a:t>
            </a:r>
            <a:endParaRPr lang="en-GB" sz="1400" kern="1200" dirty="0"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1D2EAA-9F60-BB2C-3C0E-D7AE5CFEC757}"/>
              </a:ext>
            </a:extLst>
          </p:cNvPr>
          <p:cNvSpPr/>
          <p:nvPr/>
        </p:nvSpPr>
        <p:spPr>
          <a:xfrm>
            <a:off x="3960299" y="1284923"/>
            <a:ext cx="4549482" cy="3191711"/>
          </a:xfrm>
          <a:custGeom>
            <a:avLst/>
            <a:gdLst>
              <a:gd name="connsiteX0" fmla="*/ 0 w 3786513"/>
              <a:gd name="connsiteY0" fmla="*/ 0 h 2271908"/>
              <a:gd name="connsiteX1" fmla="*/ 3786513 w 3786513"/>
              <a:gd name="connsiteY1" fmla="*/ 0 h 2271908"/>
              <a:gd name="connsiteX2" fmla="*/ 3786513 w 3786513"/>
              <a:gd name="connsiteY2" fmla="*/ 2271908 h 2271908"/>
              <a:gd name="connsiteX3" fmla="*/ 0 w 3786513"/>
              <a:gd name="connsiteY3" fmla="*/ 2271908 h 2271908"/>
              <a:gd name="connsiteX4" fmla="*/ 0 w 3786513"/>
              <a:gd name="connsiteY4" fmla="*/ 0 h 2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13" h="2271908">
                <a:moveTo>
                  <a:pt x="0" y="0"/>
                </a:moveTo>
                <a:lnTo>
                  <a:pt x="3786513" y="0"/>
                </a:lnTo>
                <a:lnTo>
                  <a:pt x="3786513" y="2271908"/>
                </a:lnTo>
                <a:lnTo>
                  <a:pt x="0" y="2271908"/>
                </a:lnTo>
                <a:lnTo>
                  <a:pt x="0" y="0"/>
                </a:lnTo>
                <a:close/>
              </a:path>
            </a:pathLst>
          </a:custGeom>
          <a:solidFill>
            <a:srgbClr val="1C9E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u="none" kern="1200" dirty="0">
                <a:latin typeface="+mj-lt"/>
              </a:rPr>
              <a:t>B: FILLING DATA GAPS</a:t>
            </a: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</a:t>
            </a:r>
            <a:r>
              <a:rPr lang="en-US" sz="1300" dirty="0">
                <a:latin typeface="+mj-lt"/>
              </a:rPr>
              <a:t>1. </a:t>
            </a:r>
            <a:r>
              <a:rPr lang="en-GB" sz="1300" dirty="0">
                <a:latin typeface="+mj-lt"/>
              </a:rPr>
              <a:t>Development of reference networks (in-situ and satellite Fiducial Reference Measurement (FRM) programs)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</a:t>
            </a:r>
            <a:r>
              <a:rPr lang="en-US" sz="1300" dirty="0">
                <a:latin typeface="+mj-lt"/>
              </a:rPr>
              <a:t>2. </a:t>
            </a:r>
            <a:r>
              <a:rPr lang="en-GB" sz="1300" dirty="0">
                <a:latin typeface="+mj-lt"/>
              </a:rPr>
              <a:t>Development and implementation of the Global Basic Observing Network (GBON)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B4. Expand surface and in situ monitoring of trace gas composition and aerosol properties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B5.  Implementing global hydrological networks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B6.  Expand and build a fully integrated global ocean observing system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B8.  Coordinate observations and data product development for ocean CO2 and N2O</a:t>
            </a: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B9. Improve estimates of latent and sensible heat fluxes and wind stress</a:t>
            </a:r>
            <a:endParaRPr lang="en-CH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endParaRPr lang="en-US" sz="1300" dirty="0">
              <a:latin typeface="+mj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B08A6A-6E89-4B0F-E9FE-F4DA5D5D0913}"/>
              </a:ext>
            </a:extLst>
          </p:cNvPr>
          <p:cNvSpPr/>
          <p:nvPr/>
        </p:nvSpPr>
        <p:spPr>
          <a:xfrm>
            <a:off x="8772030" y="1618158"/>
            <a:ext cx="3153923" cy="2638531"/>
          </a:xfrm>
          <a:custGeom>
            <a:avLst/>
            <a:gdLst>
              <a:gd name="connsiteX0" fmla="*/ 0 w 3786513"/>
              <a:gd name="connsiteY0" fmla="*/ 0 h 2271908"/>
              <a:gd name="connsiteX1" fmla="*/ 3786513 w 3786513"/>
              <a:gd name="connsiteY1" fmla="*/ 0 h 2271908"/>
              <a:gd name="connsiteX2" fmla="*/ 3786513 w 3786513"/>
              <a:gd name="connsiteY2" fmla="*/ 2271908 h 2271908"/>
              <a:gd name="connsiteX3" fmla="*/ 0 w 3786513"/>
              <a:gd name="connsiteY3" fmla="*/ 2271908 h 2271908"/>
              <a:gd name="connsiteX4" fmla="*/ 0 w 3786513"/>
              <a:gd name="connsiteY4" fmla="*/ 0 h 2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13" h="2271908">
                <a:moveTo>
                  <a:pt x="0" y="0"/>
                </a:moveTo>
                <a:lnTo>
                  <a:pt x="3786513" y="0"/>
                </a:lnTo>
                <a:lnTo>
                  <a:pt x="3786513" y="2271908"/>
                </a:lnTo>
                <a:lnTo>
                  <a:pt x="0" y="2271908"/>
                </a:lnTo>
                <a:lnTo>
                  <a:pt x="0" y="0"/>
                </a:lnTo>
                <a:close/>
              </a:path>
            </a:pathLst>
          </a:custGeom>
          <a:solidFill>
            <a:srgbClr val="FF9A1E"/>
          </a:solidFill>
          <a:ln>
            <a:solidFill>
              <a:srgbClr val="06909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kern="1200" dirty="0">
                <a:latin typeface="+mj-lt"/>
              </a:rPr>
              <a:t>C: IMPROVING DATA QUALITY, AVAILABILITY AND UTILITY, INCLUDING REPROCESSING</a:t>
            </a: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C1. Develop monitoring standards, guidance and best practices for each ECV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C3.  General Improvements to in-situ data products for all ECVs</a:t>
            </a:r>
            <a:endParaRPr lang="en-US" sz="1300" dirty="0">
              <a:latin typeface="+mj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1DCE193-24E3-2E65-6109-961B98A0CDC3}"/>
              </a:ext>
            </a:extLst>
          </p:cNvPr>
          <p:cNvSpPr/>
          <p:nvPr/>
        </p:nvSpPr>
        <p:spPr>
          <a:xfrm>
            <a:off x="497068" y="4195197"/>
            <a:ext cx="3310070" cy="2490467"/>
          </a:xfrm>
          <a:custGeom>
            <a:avLst/>
            <a:gdLst>
              <a:gd name="connsiteX0" fmla="*/ 0 w 3786513"/>
              <a:gd name="connsiteY0" fmla="*/ 0 h 2271908"/>
              <a:gd name="connsiteX1" fmla="*/ 3786513 w 3786513"/>
              <a:gd name="connsiteY1" fmla="*/ 0 h 2271908"/>
              <a:gd name="connsiteX2" fmla="*/ 3786513 w 3786513"/>
              <a:gd name="connsiteY2" fmla="*/ 2271908 h 2271908"/>
              <a:gd name="connsiteX3" fmla="*/ 0 w 3786513"/>
              <a:gd name="connsiteY3" fmla="*/ 2271908 h 2271908"/>
              <a:gd name="connsiteX4" fmla="*/ 0 w 3786513"/>
              <a:gd name="connsiteY4" fmla="*/ 0 h 2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13" h="2271908">
                <a:moveTo>
                  <a:pt x="0" y="0"/>
                </a:moveTo>
                <a:lnTo>
                  <a:pt x="3786513" y="0"/>
                </a:lnTo>
                <a:lnTo>
                  <a:pt x="3786513" y="2271908"/>
                </a:lnTo>
                <a:lnTo>
                  <a:pt x="0" y="2271908"/>
                </a:lnTo>
                <a:lnTo>
                  <a:pt x="0" y="0"/>
                </a:lnTo>
                <a:close/>
              </a:path>
            </a:pathLst>
          </a:custGeom>
          <a:solidFill>
            <a:srgbClr val="FF9A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kern="1200" dirty="0">
                <a:latin typeface="+mj-lt"/>
              </a:rPr>
              <a:t>D: MANAGING DATA</a:t>
            </a:r>
            <a:endParaRPr lang="en-GB" sz="2000" b="0" i="0" u="none" kern="12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D1. Define governance and requirements for Global Climate Data Centres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D2. Ensure Global Data Centres exist for all in situ observations of ECVs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D4. Create a facility to access co-located in-situ </a:t>
            </a:r>
            <a:r>
              <a:rPr lang="en-GB" sz="1300" err="1">
                <a:latin typeface="+mj-lt"/>
              </a:rPr>
              <a:t>cal</a:t>
            </a:r>
            <a:r>
              <a:rPr lang="en-GB" sz="1300" dirty="0">
                <a:latin typeface="+mj-lt"/>
              </a:rPr>
              <a:t>/</a:t>
            </a:r>
            <a:r>
              <a:rPr lang="en-GB" sz="1300" err="1">
                <a:latin typeface="+mj-lt"/>
              </a:rPr>
              <a:t>val</a:t>
            </a:r>
            <a:r>
              <a:rPr lang="en-GB" sz="1300" dirty="0">
                <a:latin typeface="+mj-lt"/>
              </a:rPr>
              <a:t> observations and satellite data for quality assurance of satellite products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  <a:cs typeface="Arial"/>
              </a:rPr>
              <a:t>D5. Undertake additional in situ data rescue activities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A7290D-8DFA-778F-94C4-F66B88E2F097}"/>
              </a:ext>
            </a:extLst>
          </p:cNvPr>
          <p:cNvSpPr/>
          <p:nvPr/>
        </p:nvSpPr>
        <p:spPr>
          <a:xfrm>
            <a:off x="4690476" y="4747731"/>
            <a:ext cx="3153923" cy="1956586"/>
          </a:xfrm>
          <a:custGeom>
            <a:avLst/>
            <a:gdLst>
              <a:gd name="connsiteX0" fmla="*/ 0 w 3786513"/>
              <a:gd name="connsiteY0" fmla="*/ 0 h 2271908"/>
              <a:gd name="connsiteX1" fmla="*/ 3786513 w 3786513"/>
              <a:gd name="connsiteY1" fmla="*/ 0 h 2271908"/>
              <a:gd name="connsiteX2" fmla="*/ 3786513 w 3786513"/>
              <a:gd name="connsiteY2" fmla="*/ 2271908 h 2271908"/>
              <a:gd name="connsiteX3" fmla="*/ 0 w 3786513"/>
              <a:gd name="connsiteY3" fmla="*/ 2271908 h 2271908"/>
              <a:gd name="connsiteX4" fmla="*/ 0 w 3786513"/>
              <a:gd name="connsiteY4" fmla="*/ 0 h 2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13" h="2271908">
                <a:moveTo>
                  <a:pt x="0" y="0"/>
                </a:moveTo>
                <a:lnTo>
                  <a:pt x="3786513" y="0"/>
                </a:lnTo>
                <a:lnTo>
                  <a:pt x="3786513" y="2271908"/>
                </a:lnTo>
                <a:lnTo>
                  <a:pt x="0" y="2271908"/>
                </a:lnTo>
                <a:lnTo>
                  <a:pt x="0" y="0"/>
                </a:lnTo>
                <a:close/>
              </a:path>
            </a:pathLst>
          </a:custGeom>
          <a:solidFill>
            <a:srgbClr val="0A80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kern="1200" dirty="0">
                <a:latin typeface="+mj-lt"/>
              </a:rPr>
              <a:t>E: ENGAGING WITH COUNTRIES</a:t>
            </a:r>
            <a:endParaRPr lang="en-GB" sz="2000" b="0" i="0" u="none" kern="12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400" dirty="0">
                <a:latin typeface="+mj-lt"/>
              </a:rPr>
              <a:t>E1. Foster regional engagement in GCOS</a:t>
            </a:r>
            <a:endParaRPr lang="en-US" sz="14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400" dirty="0">
                <a:latin typeface="+mj-lt"/>
              </a:rPr>
              <a:t>E2. Promote national engagement in GCOS</a:t>
            </a:r>
            <a:endParaRPr lang="en-US" sz="1400" dirty="0"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CD0965-44E8-CE40-54EE-1E7821DC4044}"/>
              </a:ext>
            </a:extLst>
          </p:cNvPr>
          <p:cNvSpPr/>
          <p:nvPr/>
        </p:nvSpPr>
        <p:spPr>
          <a:xfrm>
            <a:off x="8858628" y="4445033"/>
            <a:ext cx="3153923" cy="2353058"/>
          </a:xfrm>
          <a:custGeom>
            <a:avLst/>
            <a:gdLst>
              <a:gd name="connsiteX0" fmla="*/ 0 w 3786513"/>
              <a:gd name="connsiteY0" fmla="*/ 0 h 2271908"/>
              <a:gd name="connsiteX1" fmla="*/ 3786513 w 3786513"/>
              <a:gd name="connsiteY1" fmla="*/ 0 h 2271908"/>
              <a:gd name="connsiteX2" fmla="*/ 3786513 w 3786513"/>
              <a:gd name="connsiteY2" fmla="*/ 2271908 h 2271908"/>
              <a:gd name="connsiteX3" fmla="*/ 0 w 3786513"/>
              <a:gd name="connsiteY3" fmla="*/ 2271908 h 2271908"/>
              <a:gd name="connsiteX4" fmla="*/ 0 w 3786513"/>
              <a:gd name="connsiteY4" fmla="*/ 0 h 22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13" h="2271908">
                <a:moveTo>
                  <a:pt x="0" y="0"/>
                </a:moveTo>
                <a:lnTo>
                  <a:pt x="3786513" y="0"/>
                </a:lnTo>
                <a:lnTo>
                  <a:pt x="3786513" y="2271908"/>
                </a:lnTo>
                <a:lnTo>
                  <a:pt x="0" y="2271908"/>
                </a:lnTo>
                <a:lnTo>
                  <a:pt x="0" y="0"/>
                </a:lnTo>
                <a:close/>
              </a:path>
            </a:pathLst>
          </a:custGeom>
          <a:solidFill>
            <a:srgbClr val="1C9E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kern="1200" dirty="0">
                <a:latin typeface="+mj-lt"/>
              </a:rPr>
              <a:t>F: OTHER EMERGING NEEDS</a:t>
            </a:r>
            <a:endParaRPr lang="en-GB" sz="2000" b="0" i="0" u="none" kern="12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F1. Responding to user needs for higher resolution, real time data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F3. Improve monitoring of coastal and Exclusive Economic Zones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F4. Improve climate monitoring of urban areas</a:t>
            </a:r>
            <a:endParaRPr lang="en-US" sz="1300" dirty="0">
              <a:latin typeface="+mj-lt"/>
            </a:endParaRPr>
          </a:p>
          <a:p>
            <a:pPr marL="114300" lvl="1" indent="-114300" defTabSz="622300" fontAlgn="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  <a:tabLst>
                <a:tab pos="457200" algn="l"/>
              </a:tabLst>
            </a:pPr>
            <a:r>
              <a:rPr lang="en-GB" sz="1300" dirty="0">
                <a:latin typeface="+mj-lt"/>
              </a:rPr>
              <a:t>F5. Develop an Integrated Operational Global GHG Monitoring System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685800" y="1277190"/>
            <a:ext cx="11114958" cy="513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METEOROLOGICAL CONGRESS,</a:t>
            </a:r>
          </a:p>
          <a:p>
            <a:pPr algn="l">
              <a:spcBef>
                <a:spcPts val="1200"/>
              </a:spcBef>
              <a:tabLst>
                <a:tab pos="457200" algn="l"/>
              </a:tabLst>
            </a:pPr>
            <a: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Endorses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conclusions of the 2022 GCOS Implementation Plan (GCOS-244) and the 2022 GCOS ECVs Requirements (GCOS-245);</a:t>
            </a:r>
            <a:endParaRPr lang="en-US" sz="16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Encourages 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 to collaborate with national partners with the view to address the full set of actions provided in the 2022 GCOS Implementation Plan (GCOS-244);</a:t>
            </a:r>
            <a:endParaRPr lang="en-US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1200"/>
              </a:spcBef>
              <a:tabLst>
                <a:tab pos="457200" algn="l"/>
              </a:tabLst>
            </a:pPr>
            <a: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Urges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Members to take action to address the relevant actions provided in the Annex to this Resolution</a:t>
            </a:r>
            <a:r>
              <a:rPr lang="en-GB" sz="16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WMO/NMHS Supplement to the 2022 GCOS Implementation Plan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Requests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the president of INFCOM to facilitate the implementation of the relevant actions provided in the annex to this Resolution – WMO/NMHS Supplement to the 2022 GCOS Implementation Plan;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Requests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the Secretary-General to support Members in addressing the relevant actions provided in the annex to this Resolution – WMO/NMHS Supplement to the 2022 GCOS Implementation Plan;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Invites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the other co-sponsors of GCOS, (the International Oceanographic Commission of UNESCO (IOC), the United Nations Environment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(UNEP), the International Science Council (ISC)) to continue to support the GCOS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spcBef>
                <a:spcPts val="1200"/>
              </a:spcBef>
              <a:tabLst>
                <a:tab pos="457200" algn="l"/>
              </a:tabLst>
            </a:pP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42901" y="37537"/>
            <a:ext cx="11531599" cy="110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6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Draft Resolution 4.2(9)/1 (Cg-19)</a:t>
            </a:r>
          </a:p>
          <a:p>
            <a:pPr algn="ctr"/>
            <a:r>
              <a:rPr lang="en-GB" sz="36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Improving Climate Observations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05047"/>
              </p:ext>
            </p:extLst>
          </p:nvPr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6" y="1143718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7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09D9C-F33E-4C95-9CE7-B3B54E0FCC2F}"/>
</file>

<file path=customXml/itemProps2.xml><?xml version="1.0" encoding="utf-8"?>
<ds:datastoreItem xmlns:ds="http://schemas.openxmlformats.org/officeDocument/2006/customXml" ds:itemID="{C7AEBCFA-2731-43B9-B40B-E4E9A98ADC89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3c76eea2-c21a-46e1-8f98-cfc2ba460d51"/>
    <ds:schemaRef ds:uri="96d886eb-95f6-47f3-bdfb-70dab5061c6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1907</TotalTime>
  <Words>651</Words>
  <Application>Microsoft Office PowerPoint</Application>
  <PresentationFormat>Widescreen</PresentationFormat>
  <Paragraphs>76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Univers LT Std 55</vt:lpstr>
      <vt:lpstr>Verdana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Jitsuko Hasegawa</dc:creator>
  <cp:lastModifiedBy>Caterina Tassone</cp:lastModifiedBy>
  <cp:revision>11</cp:revision>
  <dcterms:created xsi:type="dcterms:W3CDTF">2023-05-08T10:03:55Z</dcterms:created>
  <dcterms:modified xsi:type="dcterms:W3CDTF">2023-05-23T13:48:40Z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